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
  </p:notesMasterIdLst>
  <p:sldIdLst>
    <p:sldId id="258" r:id="rId6"/>
    <p:sldId id="260" r:id="rId7"/>
    <p:sldId id="264" r:id="rId8"/>
    <p:sldId id="265" r:id="rId9"/>
    <p:sldId id="295" r:id="rId10"/>
    <p:sldId id="298" r:id="rId11"/>
    <p:sldId id="352" r:id="rId12"/>
    <p:sldId id="353" r:id="rId13"/>
    <p:sldId id="354" r:id="rId14"/>
    <p:sldId id="355" r:id="rId15"/>
    <p:sldId id="361" r:id="rId16"/>
    <p:sldId id="356" r:id="rId17"/>
    <p:sldId id="364" r:id="rId18"/>
    <p:sldId id="358" r:id="rId19"/>
    <p:sldId id="359" r:id="rId20"/>
    <p:sldId id="360" r:id="rId21"/>
    <p:sldId id="314" r:id="rId22"/>
    <p:sldId id="340" r:id="rId23"/>
    <p:sldId id="305" r:id="rId24"/>
    <p:sldId id="341" r:id="rId25"/>
    <p:sldId id="349" r:id="rId26"/>
    <p:sldId id="342" r:id="rId27"/>
    <p:sldId id="350" r:id="rId28"/>
    <p:sldId id="363" r:id="rId29"/>
    <p:sldId id="270" r:id="rId30"/>
    <p:sldId id="274" r:id="rId31"/>
    <p:sldId id="275" r:id="rId32"/>
    <p:sldId id="27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1FAA1F-0262-40B6-B7A6-B15FB5A96CBA}"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D84BA2-786C-495F-B5D1-E53AF04F4B3D}" type="slidenum">
              <a:rPr lang="en-US" smtClean="0"/>
              <a:t>‹#›</a:t>
            </a:fld>
            <a:endParaRPr lang="en-US"/>
          </a:p>
        </p:txBody>
      </p:sp>
    </p:spTree>
    <p:extLst>
      <p:ext uri="{BB962C8B-B14F-4D97-AF65-F5344CB8AC3E}">
        <p14:creationId xmlns:p14="http://schemas.microsoft.com/office/powerpoint/2010/main" val="367715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BAF7E4-7FF7-4E82-A9D9-339ECA92D508}"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670A3-DF6F-4FC7-A76E-A216A9938538}"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63FD13-E929-46B7-9541-2131AB72B0E4}"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2D4AD-6C9F-44A1-B000-5A04F2D40B57}"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44D13-4E9A-4F9C-A103-241136A0B8DC}"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D0D0C-402F-402C-B548-A55F9C61C68D}"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40E8E-896C-402B-9856-9563A271A4E9}"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7ECA2-1702-4168-B189-3248E4F36A52}"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61D47-483F-47A4-837C-A8DFCCC570B6}"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714092-DA03-4FDC-94AA-DA52A169A2A8}"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D241E-BDB2-41BF-B37F-8CBC27225371}"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DFD65-4D8A-40BE-8E0C-E76FFB1858C8}"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pPr/>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8.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4.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06" end="1031.8526"/>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2915"/>
    </mc:Choice>
    <mc:Fallback xmlns="">
      <p:transition spd="slow" advTm="1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B Yagut" panose="00000400000000000000" pitchFamily="2" charset="-78"/>
              </a:rPr>
              <a:t>گل مژه</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400" dirty="0">
                <a:cs typeface="B Yagut" panose="00000400000000000000" pitchFamily="2" charset="-78"/>
              </a:rPr>
              <a:t>گل مژه عفونت اطراف ریشه ( فولیکول) یک مژه است. گل مژه شبیه جوش یا دمل است وممکن است در هربار ابتلا بیش از یک گل مژه ایجاد شود یا فرد به طور مکرر به آن مبتلا گردد، چون باکتری هایی که در ابتدا یک فولیکول مو را عفونی کرده اند، می توانند پخش شده و سایر مژه ها را نیز مبتلا کنند. معمولا گل مژه به تدریج ایجاد می شود و توده قرمز دردناکی پدید می آورد. سرانجام، توده با چرک پرشده و می ترکد. با آزاد شدن چرک، درد تسکین یافته و معمولا پس از چند روز گل مژه ناپدید می شود.</a:t>
            </a:r>
          </a:p>
        </p:txBody>
      </p:sp>
      <p:pic>
        <p:nvPicPr>
          <p:cNvPr id="4" name="Audio 5">
            <a:hlinkClick r:id="" action="ppaction://media"/>
          </p:cNvPr>
          <p:cNvPicPr>
            <a:picLocks noChangeAspect="1"/>
          </p:cNvPicPr>
          <p:nvPr>
            <a:audioFile r:link="rId1"/>
            <p:extLst>
              <p:ext uri="{DAA4B4D4-6D71-4841-9C94-3DE7FCFB9230}">
                <p14:media xmlns:p14="http://schemas.microsoft.com/office/powerpoint/2010/main" r:embed="rId2">
                  <p14:trim st="1783"/>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10</a:t>
            </a:fld>
            <a:endParaRPr lang="en-US"/>
          </a:p>
        </p:txBody>
      </p:sp>
    </p:spTree>
    <p:extLst>
      <p:ext uri="{BB962C8B-B14F-4D97-AF65-F5344CB8AC3E}">
        <p14:creationId xmlns:p14="http://schemas.microsoft.com/office/powerpoint/2010/main" val="2567171062"/>
      </p:ext>
    </p:extLst>
  </p:cSld>
  <p:clrMapOvr>
    <a:masterClrMapping/>
  </p:clrMapOvr>
  <mc:AlternateContent xmlns:mc="http://schemas.openxmlformats.org/markup-compatibility/2006" xmlns:p14="http://schemas.microsoft.com/office/powerpoint/2010/main">
    <mc:Choice Requires="p14">
      <p:transition spd="slow" p14:dur="2000" advTm="115973"/>
    </mc:Choice>
    <mc:Fallback xmlns="">
      <p:transition spd="slow" advTm="11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Yagut" panose="00000400000000000000" pitchFamily="2" charset="-78"/>
              </a:rPr>
              <a:t>گل مژه</a:t>
            </a:r>
            <a:endParaRPr lang="fa-IR" dirty="0"/>
          </a:p>
        </p:txBody>
      </p:sp>
      <p:sp>
        <p:nvSpPr>
          <p:cNvPr id="3" name="Content Placeholder 2"/>
          <p:cNvSpPr>
            <a:spLocks noGrp="1"/>
          </p:cNvSpPr>
          <p:nvPr>
            <p:ph idx="1"/>
          </p:nvPr>
        </p:nvSpPr>
        <p:spPr/>
        <p:txBody>
          <a:bodyPr>
            <a:normAutofit/>
          </a:bodyPr>
          <a:lstStyle/>
          <a:p>
            <a:pPr marL="0" indent="0" algn="r" rtl="1">
              <a:buNone/>
            </a:pPr>
            <a:r>
              <a:rPr lang="fa-IR" sz="2800" dirty="0">
                <a:cs typeface="B Yagut" panose="00000400000000000000" pitchFamily="2" charset="-78"/>
              </a:rPr>
              <a:t>درمان: </a:t>
            </a:r>
          </a:p>
          <a:p>
            <a:pPr marL="0" indent="0" algn="r" rtl="1">
              <a:buNone/>
            </a:pPr>
            <a:r>
              <a:rPr lang="fa-IR" sz="2400" dirty="0">
                <a:cs typeface="B Yagut" panose="00000400000000000000" pitchFamily="2" charset="-78"/>
              </a:rPr>
              <a:t>کمپرس گرم و مرطوب 4 مرتبه در روز  هر بار 15 دقیقه</a:t>
            </a:r>
          </a:p>
          <a:p>
            <a:pPr marL="0" indent="0" algn="r" rtl="1">
              <a:buNone/>
            </a:pPr>
            <a:r>
              <a:rPr lang="fa-IR" sz="2400" dirty="0">
                <a:cs typeface="B Yagut" panose="00000400000000000000" pitchFamily="2" charset="-78"/>
              </a:rPr>
              <a:t>در صورت درد تجویز قرص مسکن مطابق دارونامه به مدت 2 روز</a:t>
            </a:r>
          </a:p>
          <a:p>
            <a:pPr marL="0" indent="0" algn="r" rtl="1">
              <a:buNone/>
            </a:pPr>
            <a:r>
              <a:rPr lang="fa-IR" sz="2400" dirty="0">
                <a:cs typeface="B Yagut" panose="00000400000000000000" pitchFamily="2" charset="-78"/>
              </a:rPr>
              <a:t>آموزش به بیمار در خصوص رعایت بهداشت فردی</a:t>
            </a:r>
          </a:p>
          <a:p>
            <a:pPr marL="0" indent="0" algn="r" rtl="1">
              <a:buNone/>
            </a:pPr>
            <a:r>
              <a:rPr lang="fa-IR" sz="2400" dirty="0">
                <a:cs typeface="B Yagut" panose="00000400000000000000" pitchFamily="2" charset="-78"/>
              </a:rPr>
              <a:t>گل مژه و توده های پلک تقریبا همیشه برای چشم و بینایی بی ضررند اما اگر گل مژه با دید بیمار تداخل پیدا کند یا ناپدید نشود یا اگر به طور مکرر به آن مبتلا می شود به پزشک ارجاع دهید.</a:t>
            </a:r>
          </a:p>
          <a:p>
            <a:pPr marL="0" indent="0" algn="r" rtl="1">
              <a:buNone/>
            </a:pPr>
            <a:endParaRPr lang="fa-IR" sz="24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86" y="4419600"/>
            <a:ext cx="234315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2853" end="536.4943"/>
                </p14:media>
              </p:ext>
            </p:extLst>
          </p:nvPr>
        </p:nvPicPr>
        <p:blipFill>
          <a:blip r:embed="rId5"/>
          <a:stretch>
            <a:fillRect/>
          </a:stretch>
        </p:blipFill>
        <p:spPr>
          <a:xfrm>
            <a:off x="8585200" y="6299200"/>
            <a:ext cx="406400" cy="406400"/>
          </a:xfrm>
          <a:prstGeom prst="rect">
            <a:avLst/>
          </a:prstGeom>
        </p:spPr>
      </p:pic>
      <p:sp>
        <p:nvSpPr>
          <p:cNvPr id="6" name="Slide Number Placeholder 5"/>
          <p:cNvSpPr>
            <a:spLocks noGrp="1"/>
          </p:cNvSpPr>
          <p:nvPr>
            <p:ph type="sldNum" sz="quarter" idx="12"/>
          </p:nvPr>
        </p:nvSpPr>
        <p:spPr/>
        <p:txBody>
          <a:bodyPr/>
          <a:lstStyle/>
          <a:p>
            <a:fld id="{6E260466-3987-4E78-8E3E-EC2259A95BEE}" type="slidenum">
              <a:rPr lang="en-US" smtClean="0"/>
              <a:pPr/>
              <a:t>11</a:t>
            </a:fld>
            <a:endParaRPr lang="en-US"/>
          </a:p>
        </p:txBody>
      </p:sp>
    </p:spTree>
    <p:extLst>
      <p:ext uri="{BB962C8B-B14F-4D97-AF65-F5344CB8AC3E}">
        <p14:creationId xmlns:p14="http://schemas.microsoft.com/office/powerpoint/2010/main" val="24626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 جسم خارجی در چشم</a:t>
            </a:r>
            <a:endParaRPr lang="en-US" dirty="0"/>
          </a:p>
        </p:txBody>
      </p:sp>
      <p:sp>
        <p:nvSpPr>
          <p:cNvPr id="3" name="Content Placeholder 2"/>
          <p:cNvSpPr>
            <a:spLocks noGrp="1"/>
          </p:cNvSpPr>
          <p:nvPr>
            <p:ph idx="1"/>
          </p:nvPr>
        </p:nvSpPr>
        <p:spPr>
          <a:xfrm>
            <a:off x="472650" y="1268760"/>
            <a:ext cx="8229600" cy="5112568"/>
          </a:xfrm>
        </p:spPr>
        <p:txBody>
          <a:bodyPr>
            <a:noAutofit/>
          </a:bodyPr>
          <a:lstStyle/>
          <a:p>
            <a:pPr algn="just" rtl="1">
              <a:buFont typeface="Wingdings" panose="05000000000000000000" pitchFamily="2" charset="2"/>
              <a:buChar char="v"/>
            </a:pPr>
            <a:r>
              <a:rPr lang="fa-IR" sz="2000" dirty="0">
                <a:cs typeface="B Yagut" panose="00000400000000000000" pitchFamily="2" charset="-78"/>
              </a:rPr>
              <a:t>اجسام خارجی مانند گرد و غبار، ذرات فلز و چوب، ذرات شیشه و همچنین حشرات کوچک ممکن است وارد چشم شوند که باعث تحریک چشم می شوند و در نتیجه چشم دچار قرمزی ، ترشح و اشک ریزش می گردد. </a:t>
            </a:r>
          </a:p>
          <a:p>
            <a:pPr marL="0" indent="0" algn="just" rtl="1">
              <a:buNone/>
            </a:pPr>
            <a:r>
              <a:rPr lang="fa-IR" sz="2000" dirty="0">
                <a:cs typeface="B Yagut" panose="00000400000000000000" pitchFamily="2" charset="-78"/>
              </a:rPr>
              <a:t>برای بیرون آوردن جسم خارجی از چشم نکات زیر را رعایت کنید:</a:t>
            </a:r>
          </a:p>
          <a:p>
            <a:pPr marL="0" indent="0" algn="just" rtl="1">
              <a:buNone/>
            </a:pPr>
            <a:r>
              <a:rPr lang="fa-IR" sz="2000" dirty="0">
                <a:cs typeface="B Yagut" panose="00000400000000000000" pitchFamily="2" charset="-78"/>
              </a:rPr>
              <a:t>الف) بیمار را از مالیدن چشم منع کنید.</a:t>
            </a:r>
          </a:p>
          <a:p>
            <a:pPr marL="0" indent="0" algn="just" rtl="1">
              <a:buNone/>
            </a:pPr>
            <a:r>
              <a:rPr lang="fa-IR" sz="2000" dirty="0">
                <a:cs typeface="B Yagut" panose="00000400000000000000" pitchFamily="2" charset="-78"/>
              </a:rPr>
              <a:t>ب) یک تکه گاز استریل را بردارید و با گاز پلک زیرین را پایین بکشید.</a:t>
            </a:r>
          </a:p>
          <a:p>
            <a:pPr marL="0" indent="0" algn="just" rtl="1">
              <a:buNone/>
            </a:pPr>
            <a:r>
              <a:rPr lang="fa-IR" sz="2000" dirty="0">
                <a:cs typeface="B Yagut" panose="00000400000000000000" pitchFamily="2" charset="-78"/>
              </a:rPr>
              <a:t>ج) اگر در چشم گرد و غبار رفته است آن را با آب جوشیده سرد شده بشوید.</a:t>
            </a:r>
          </a:p>
          <a:p>
            <a:pPr marL="0" indent="0" algn="just" rtl="1">
              <a:buNone/>
            </a:pPr>
            <a:r>
              <a:rPr lang="fa-IR" sz="2000" dirty="0">
                <a:cs typeface="B Yagut" panose="00000400000000000000" pitchFamily="2" charset="-78"/>
              </a:rPr>
              <a:t>برای این منظور پلک ها را توسط انگشتان باز نگه داشته و از گوشه داخلی چشم شروع به چکاندن با محلول آب بنمایید. در مورد ذرات موادی مانند آهک شست وشو باید به مدت 15 دقیقه انجام گیرد. </a:t>
            </a:r>
          </a:p>
          <a:p>
            <a:pPr marL="0" indent="0" algn="just" rtl="1">
              <a:buNone/>
            </a:pPr>
            <a:r>
              <a:rPr lang="fa-IR" sz="2000" dirty="0">
                <a:cs typeface="B Yagut" panose="00000400000000000000" pitchFamily="2" charset="-78"/>
              </a:rPr>
              <a:t>د) اگر جسم خارجی در زیر پلک فوقانی قرار گرفته و یا تیز و برنده است مثل ذرات شیشه و آهن بیمار را بلافاصله به پزشک ارجاع فوری دهید و قبل از آن گاز استریل و یا پارچه تمیزی روی چشم بیمار گذاشته آن را به آرامی ببندید که بیمار پلک نزند.</a:t>
            </a:r>
          </a:p>
          <a:p>
            <a:pPr marL="0" indent="0" algn="just" rtl="1">
              <a:buNone/>
            </a:pPr>
            <a:r>
              <a:rPr lang="fa-IR" sz="2000" dirty="0">
                <a:cs typeface="B Yagut" panose="00000400000000000000" pitchFamily="2" charset="-78"/>
              </a:rPr>
              <a:t>ه)اگر جسم خارجی بر روی قرنیه چشم بود مطلقا دست نزنید و بلافاصله بیمار را به پزشک ارجاع فوری دهید. </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50"/>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12</a:t>
            </a:fld>
            <a:endParaRPr lang="en-US"/>
          </a:p>
        </p:txBody>
      </p:sp>
    </p:spTree>
    <p:extLst>
      <p:ext uri="{BB962C8B-B14F-4D97-AF65-F5344CB8AC3E}">
        <p14:creationId xmlns:p14="http://schemas.microsoft.com/office/powerpoint/2010/main" val="902796293"/>
      </p:ext>
    </p:extLst>
  </p:cSld>
  <p:clrMapOvr>
    <a:masterClrMapping/>
  </p:clrMapOvr>
  <mc:AlternateContent xmlns:mc="http://schemas.openxmlformats.org/markup-compatibility/2006" xmlns:p14="http://schemas.microsoft.com/office/powerpoint/2010/main">
    <mc:Choice Requires="p14">
      <p:transition spd="slow" p14:dur="2000" advTm="94636"/>
    </mc:Choice>
    <mc:Fallback xmlns="">
      <p:transition spd="slow" advTm="9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جسم خارجی در چشم </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28850" y="1943100"/>
            <a:ext cx="4343400" cy="3086100"/>
          </a:xfrm>
        </p:spPr>
      </p:pic>
      <p:sp>
        <p:nvSpPr>
          <p:cNvPr id="3" name="Slide Number Placeholder 2"/>
          <p:cNvSpPr>
            <a:spLocks noGrp="1"/>
          </p:cNvSpPr>
          <p:nvPr>
            <p:ph type="sldNum" sz="quarter" idx="12"/>
          </p:nvPr>
        </p:nvSpPr>
        <p:spPr/>
        <p:txBody>
          <a:bodyPr/>
          <a:lstStyle/>
          <a:p>
            <a:fld id="{6E260466-3987-4E78-8E3E-EC2259A95BEE}" type="slidenum">
              <a:rPr lang="en-US" smtClean="0"/>
              <a:pPr/>
              <a:t>13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8186539"/>
      </p:ext>
    </p:extLst>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a:cs typeface="B Yagut" panose="00000400000000000000" pitchFamily="2" charset="-78"/>
              </a:rPr>
              <a:t>عفونت خفیف چشم</a:t>
            </a:r>
            <a:endParaRPr lang="en-US" sz="3600"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400" dirty="0">
                <a:cs typeface="B Yagut" panose="00000400000000000000" pitchFamily="2" charset="-78"/>
              </a:rPr>
              <a:t> اغلب یک طرفه است و عامل ایجاد کننده آن میکروب می باشد. چشم ملتهب و قرمز و چرک در گوشه آن دیده می شود. در این صورت :</a:t>
            </a:r>
          </a:p>
          <a:p>
            <a:pPr algn="just" rtl="1"/>
            <a:r>
              <a:rPr lang="fa-IR" sz="2400" dirty="0">
                <a:cs typeface="B Yagut" panose="00000400000000000000" pitchFamily="2" charset="-78"/>
              </a:rPr>
              <a:t>استفاده از قطره سولفاستامید برای زیر دو ماه(طبق دارونامه) </a:t>
            </a:r>
          </a:p>
          <a:p>
            <a:pPr algn="just" rtl="1"/>
            <a:r>
              <a:rPr lang="fa-IR" sz="2400" dirty="0">
                <a:cs typeface="B Yagut" panose="00000400000000000000" pitchFamily="2" charset="-78"/>
              </a:rPr>
              <a:t>پماد چشمی تتراسایکلین 1%برای بزرگسالان (طبق دارونامه)</a:t>
            </a:r>
          </a:p>
          <a:p>
            <a:pPr algn="just" rtl="1"/>
            <a:r>
              <a:rPr lang="fa-IR" sz="2400" dirty="0">
                <a:cs typeface="B Yagut" panose="00000400000000000000" pitchFamily="2" charset="-78"/>
              </a:rPr>
              <a:t>آموزش نحوه استفاده از داروهای چشمی (بهتر است شب ها استفاده شود تا در موقع خواب بیمار و بسته بودن چشم ها، جذب دارو به خوبی و به مقدار کافی انجام گیرد در ضمن از گرد و غبار و سایر آلاینده ها نیز محفوظ بماند. به طور کلی در حین فعالیت از استعمال پماد چشمی خودداری شود.) </a:t>
            </a:r>
          </a:p>
          <a:p>
            <a:pPr algn="just" rtl="1"/>
            <a:r>
              <a:rPr lang="fa-IR" sz="2400" dirty="0">
                <a:cs typeface="B Yagut" panose="00000400000000000000" pitchFamily="2" charset="-78"/>
              </a:rPr>
              <a:t>پیگیری پس از 5 روز و ارجاع غیر فوری در صورت عدم بهبودی</a:t>
            </a:r>
          </a:p>
          <a:p>
            <a:pPr marL="0" indent="0" algn="r" rtl="1">
              <a:buNone/>
            </a:pPr>
            <a:endParaRPr lang="en-US"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14</a:t>
            </a:fld>
            <a:endParaRPr lang="en-US"/>
          </a:p>
        </p:txBody>
      </p:sp>
      <p:pic>
        <p:nvPicPr>
          <p:cNvPr id="1026" name="Picture 2" descr="C:\Users\asus\Desktop\درمان های ساده علامتی\عکس\عفونت.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5" y="260648"/>
            <a:ext cx="173851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26549150"/>
      </p:ext>
    </p:extLst>
  </p:cSld>
  <p:clrMapOvr>
    <a:masterClrMapping/>
  </p:clrMapOvr>
  <mc:AlternateContent xmlns:mc="http://schemas.openxmlformats.org/markup-compatibility/2006" xmlns:p14="http://schemas.microsoft.com/office/powerpoint/2010/main">
    <mc:Choice Requires="p14">
      <p:transition spd="slow" p14:dur="2000" advTm="86412"/>
    </mc:Choice>
    <mc:Fallback xmlns="">
      <p:transition spd="slow" advTm="8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 ضربه به چشم بدون خونریزی و اختلال دید</a:t>
            </a:r>
          </a:p>
        </p:txBody>
      </p:sp>
      <p:sp>
        <p:nvSpPr>
          <p:cNvPr id="3" name="Content Placeholder 2"/>
          <p:cNvSpPr>
            <a:spLocks noGrp="1"/>
          </p:cNvSpPr>
          <p:nvPr>
            <p:ph idx="1"/>
          </p:nvPr>
        </p:nvSpPr>
        <p:spPr>
          <a:xfrm>
            <a:off x="493610" y="1268760"/>
            <a:ext cx="8229600" cy="4824536"/>
          </a:xfrm>
        </p:spPr>
        <p:txBody>
          <a:bodyPr>
            <a:noAutofit/>
          </a:bodyPr>
          <a:lstStyle/>
          <a:p>
            <a:pPr algn="r" rtl="1"/>
            <a:r>
              <a:rPr lang="fa-IR" sz="2400" dirty="0">
                <a:cs typeface="B Yagut" panose="00000400000000000000" pitchFamily="2" charset="-78"/>
              </a:rPr>
              <a:t>شست وشوی چشم با گاز استریل و سرم فیزیولوژی (آب جوشیده سرد) </a:t>
            </a:r>
          </a:p>
          <a:p>
            <a:pPr algn="r" rtl="1"/>
            <a:r>
              <a:rPr lang="fa-IR" sz="2400" dirty="0">
                <a:cs typeface="B Yagut" panose="00000400000000000000" pitchFamily="2" charset="-78"/>
              </a:rPr>
              <a:t>کمپرس گرم و مرطوب</a:t>
            </a:r>
          </a:p>
          <a:p>
            <a:pPr algn="r" rtl="1"/>
            <a:r>
              <a:rPr lang="fa-IR" sz="2400" dirty="0">
                <a:cs typeface="B Yagut" panose="00000400000000000000" pitchFamily="2" charset="-78"/>
              </a:rPr>
              <a:t>مراجعه در صورت عدم بهبودی</a:t>
            </a:r>
          </a:p>
          <a:p>
            <a:pPr algn="r" rtl="1">
              <a:buFont typeface="Wingdings" panose="05000000000000000000" pitchFamily="2" charset="2"/>
              <a:buChar char="v"/>
            </a:pPr>
            <a:r>
              <a:rPr lang="fa-IR" sz="2400" dirty="0">
                <a:cs typeface="B Yagut" panose="00000400000000000000" pitchFamily="2" charset="-78"/>
              </a:rPr>
              <a:t> تورم پلک ها:</a:t>
            </a:r>
          </a:p>
          <a:p>
            <a:pPr marL="0" indent="0" algn="r" rtl="1">
              <a:buNone/>
            </a:pPr>
            <a:r>
              <a:rPr lang="fa-IR" sz="2400" dirty="0">
                <a:cs typeface="B Yagut" panose="00000400000000000000" pitchFamily="2" charset="-78"/>
              </a:rPr>
              <a:t>پلک های متورم همراه با قرمزی، ریزش مژه و نیز پرخونی ملتحمه می باشد. در این صورت:</a:t>
            </a:r>
          </a:p>
          <a:p>
            <a:pPr algn="r" rtl="1"/>
            <a:r>
              <a:rPr lang="fa-IR" sz="2400" dirty="0">
                <a:cs typeface="B Yagut" panose="00000400000000000000" pitchFamily="2" charset="-78"/>
              </a:rPr>
              <a:t>استفاده از پماد تتراسایکلین 1% یا قطره سولفاستامید 10%</a:t>
            </a:r>
          </a:p>
          <a:p>
            <a:pPr algn="r" rtl="1"/>
            <a:r>
              <a:rPr lang="fa-IR" sz="2400" dirty="0">
                <a:cs typeface="B Yagut" panose="00000400000000000000" pitchFamily="2" charset="-78"/>
              </a:rPr>
              <a:t>کمپرس گرم و مرطوب 4 بار در روز در مراحل حاد و بعد از آن 2 بار در روز</a:t>
            </a:r>
          </a:p>
          <a:p>
            <a:pPr algn="r" rtl="1"/>
            <a:r>
              <a:rPr lang="fa-IR" sz="2400" dirty="0">
                <a:cs typeface="B Yagut" panose="00000400000000000000" pitchFamily="2" charset="-78"/>
              </a:rPr>
              <a:t>ماساژ پلک با دست تمیز از بالا به طرف لبه پلک</a:t>
            </a:r>
          </a:p>
          <a:p>
            <a:pPr algn="r" rtl="1"/>
            <a:r>
              <a:rPr lang="fa-IR" sz="2400" dirty="0">
                <a:cs typeface="B Yagut" panose="00000400000000000000" pitchFamily="2" charset="-78"/>
              </a:rPr>
              <a:t>آموزش در خصوص رعایت بهداشت فردی</a:t>
            </a:r>
          </a:p>
          <a:p>
            <a:pPr marL="0" indent="0" algn="r" rtl="1">
              <a:buNone/>
            </a:pPr>
            <a:endParaRPr lang="fa-IR" sz="2400" dirty="0">
              <a:cs typeface="B Yagut" panose="00000400000000000000" pitchFamily="2" charset="-78"/>
            </a:endParaRPr>
          </a:p>
          <a:p>
            <a:pPr marL="0" indent="0">
              <a:buNone/>
            </a:pPr>
            <a:endParaRPr lang="en-US" sz="2400"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302" end="594.2743"/>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15</a:t>
            </a:fld>
            <a:endParaRPr lang="en-US"/>
          </a:p>
        </p:txBody>
      </p:sp>
      <p:pic>
        <p:nvPicPr>
          <p:cNvPr id="2051" name="Picture 3" descr="C:\Users\asus\Desktop\عکس\unnam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772816"/>
            <a:ext cx="2448272"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764394"/>
      </p:ext>
    </p:extLst>
  </p:cSld>
  <p:clrMapOvr>
    <a:masterClrMapping/>
  </p:clrMapOvr>
  <mc:AlternateContent xmlns:mc="http://schemas.openxmlformats.org/markup-compatibility/2006" xmlns:p14="http://schemas.microsoft.com/office/powerpoint/2010/main">
    <mc:Choice Requires="p14">
      <p:transition spd="slow" p14:dur="2000" advTm="63026"/>
    </mc:Choice>
    <mc:Fallback xmlns="">
      <p:transition spd="slow" advTm="6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 التهاب ملتحمه و مخاط چشم</a:t>
            </a:r>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v"/>
            </a:pPr>
            <a:r>
              <a:rPr lang="fa-IR" sz="2000" dirty="0">
                <a:cs typeface="B Yagut" panose="00000400000000000000" pitchFamily="2" charset="-78"/>
              </a:rPr>
              <a:t>التهاب ناشی از وجود حساسیت</a:t>
            </a:r>
          </a:p>
          <a:p>
            <a:pPr marL="0" indent="0" algn="r" rtl="1">
              <a:buNone/>
            </a:pPr>
            <a:r>
              <a:rPr lang="fa-IR" sz="2000" dirty="0">
                <a:cs typeface="B Yagut" panose="00000400000000000000" pitchFamily="2" charset="-78"/>
              </a:rPr>
              <a:t>ممکن است با بیماری های حساسیتی نظیر آسم، التهاب پوستی همراه باشد. پرخونی چشم دو طرفه، خارش چشم و ترس از نور از علائم عمده این عارضه می باشد در این صورت:</a:t>
            </a:r>
          </a:p>
          <a:p>
            <a:pPr algn="r" rtl="1"/>
            <a:r>
              <a:rPr lang="fa-IR" sz="2000" dirty="0">
                <a:cs typeface="B Yagut" panose="00000400000000000000" pitchFamily="2" charset="-78"/>
              </a:rPr>
              <a:t>اجتناب از عوامل محرک خارجی نظیر گرده گیاهان و گردوغبار</a:t>
            </a:r>
          </a:p>
          <a:p>
            <a:pPr algn="r" rtl="1"/>
            <a:r>
              <a:rPr lang="fa-IR" sz="2000" dirty="0">
                <a:cs typeface="B Yagut" panose="00000400000000000000" pitchFamily="2" charset="-78"/>
              </a:rPr>
              <a:t>کمپرس سرد </a:t>
            </a:r>
          </a:p>
          <a:p>
            <a:pPr algn="r" rtl="1"/>
            <a:r>
              <a:rPr lang="fa-IR" sz="2000" dirty="0">
                <a:cs typeface="B Yagut" panose="00000400000000000000" pitchFamily="2" charset="-78"/>
              </a:rPr>
              <a:t>استفاده از عینک آفتابی</a:t>
            </a:r>
          </a:p>
          <a:p>
            <a:pPr algn="r" rtl="1">
              <a:buFont typeface="Wingdings" panose="05000000000000000000" pitchFamily="2" charset="2"/>
              <a:buChar char="v"/>
            </a:pPr>
            <a:r>
              <a:rPr lang="fa-IR" sz="2000" dirty="0">
                <a:cs typeface="B Yagut" panose="00000400000000000000" pitchFamily="2" charset="-78"/>
              </a:rPr>
              <a:t>التهاب ناشی از عوامل ویروسی</a:t>
            </a:r>
          </a:p>
          <a:p>
            <a:pPr marL="0" indent="0" algn="r" rtl="1">
              <a:buNone/>
            </a:pPr>
            <a:r>
              <a:rPr lang="fa-IR" sz="2000" dirty="0">
                <a:cs typeface="B Yagut" panose="00000400000000000000" pitchFamily="2" charset="-78"/>
              </a:rPr>
              <a:t>علائم آن دو طرفه، معمولاً همراه با تب و گلودرد دیده می شود و فرد از سوزش، خارش و احساس جسم خارجی در چشم شکایت دارد. در این صورت:</a:t>
            </a:r>
          </a:p>
          <a:p>
            <a:pPr algn="r" rtl="1"/>
            <a:r>
              <a:rPr lang="fa-IR" sz="2000" dirty="0">
                <a:cs typeface="B Yagut" panose="00000400000000000000" pitchFamily="2" charset="-78"/>
              </a:rPr>
              <a:t>تجویز استامینوفن (طبق دارونامه)</a:t>
            </a:r>
          </a:p>
          <a:p>
            <a:pPr algn="r" rtl="1"/>
            <a:r>
              <a:rPr lang="fa-IR" sz="2000" dirty="0">
                <a:cs typeface="B Yagut" panose="00000400000000000000" pitchFamily="2" charset="-78"/>
              </a:rPr>
              <a:t>کمپرس سرد بر روی چشم</a:t>
            </a:r>
          </a:p>
          <a:p>
            <a:pPr algn="r" rtl="1"/>
            <a:r>
              <a:rPr lang="fa-IR" sz="2000" dirty="0">
                <a:cs typeface="B Yagut" panose="00000400000000000000" pitchFamily="2" charset="-78"/>
              </a:rPr>
              <a:t>پیگیری بیمار بعد از 3 روز</a:t>
            </a: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07" end="700.6326"/>
                </p14:media>
              </p:ext>
            </p:extLst>
          </p:nvPr>
        </p:nvPicPr>
        <p:blipFill>
          <a:blip r:embed="rId4"/>
          <a:stretch>
            <a:fillRect/>
          </a:stretch>
        </p:blipFill>
        <p:spPr>
          <a:xfrm>
            <a:off x="8521700" y="6235700"/>
            <a:ext cx="406400" cy="40640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581127"/>
            <a:ext cx="2438400" cy="154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6E260466-3987-4E78-8E3E-EC2259A95BEE}" type="slidenum">
              <a:rPr lang="en-US" smtClean="0"/>
              <a:pPr/>
              <a:t>16</a:t>
            </a:fld>
            <a:endParaRPr lang="en-US"/>
          </a:p>
        </p:txBody>
      </p:sp>
    </p:spTree>
    <p:extLst>
      <p:ext uri="{BB962C8B-B14F-4D97-AF65-F5344CB8AC3E}">
        <p14:creationId xmlns:p14="http://schemas.microsoft.com/office/powerpoint/2010/main" val="112368735"/>
      </p:ext>
    </p:extLst>
  </p:cSld>
  <p:clrMapOvr>
    <a:masterClrMapping/>
  </p:clrMapOvr>
  <mc:AlternateContent xmlns:mc="http://schemas.openxmlformats.org/markup-compatibility/2006" xmlns:p14="http://schemas.microsoft.com/office/powerpoint/2010/main">
    <mc:Choice Requires="p14">
      <p:transition spd="slow" p14:dur="2000" advTm="63955"/>
    </mc:Choice>
    <mc:Fallback xmlns="">
      <p:transition spd="slow" advTm="6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3600" dirty="0">
                <a:cs typeface="B Yagut" panose="00000400000000000000" pitchFamily="2" charset="-78"/>
              </a:rPr>
              <a:t>معاینه چشم</a:t>
            </a:r>
            <a:endParaRPr lang="en-US" sz="3600"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400" dirty="0">
                <a:cs typeface="B Yagut" panose="00000400000000000000" pitchFamily="2" charset="-78"/>
              </a:rPr>
              <a:t> بررسی حال عمومی</a:t>
            </a:r>
          </a:p>
          <a:p>
            <a:pPr algn="r" rtl="1">
              <a:buFont typeface="Wingdings" panose="05000000000000000000" pitchFamily="2" charset="2"/>
              <a:buChar char="v"/>
            </a:pPr>
            <a:r>
              <a:rPr lang="fa-IR" sz="2400" dirty="0">
                <a:cs typeface="B Yagut" panose="00000400000000000000" pitchFamily="2" charset="-78"/>
              </a:rPr>
              <a:t>اندازه گیری درجه حرارت بدن</a:t>
            </a:r>
          </a:p>
          <a:p>
            <a:pPr algn="r" rtl="1">
              <a:buFont typeface="Wingdings" panose="05000000000000000000" pitchFamily="2" charset="2"/>
              <a:buChar char="v"/>
            </a:pPr>
            <a:r>
              <a:rPr lang="fa-IR" sz="2400" dirty="0">
                <a:cs typeface="B Yagut" panose="00000400000000000000" pitchFamily="2" charset="-78"/>
              </a:rPr>
              <a:t>معاینه چشم از نظر وجود قرمزی، وجود جسم خارجی، ضایعه ، صدمه</a:t>
            </a:r>
          </a:p>
          <a:p>
            <a:pPr algn="r" rtl="1">
              <a:buFont typeface="Wingdings" panose="05000000000000000000" pitchFamily="2" charset="2"/>
              <a:buChar char="v"/>
            </a:pPr>
            <a:r>
              <a:rPr lang="fa-IR" sz="2400" dirty="0">
                <a:cs typeface="B Yagut" panose="00000400000000000000" pitchFamily="2" charset="-78"/>
              </a:rPr>
              <a:t>بینایی سنجی در صورت لزوم</a:t>
            </a:r>
          </a:p>
          <a:p>
            <a:pPr marL="0" indent="0" algn="r" rtl="1">
              <a:buNone/>
            </a:pPr>
            <a:r>
              <a:rPr lang="fa-IR" sz="2400" dirty="0">
                <a:cs typeface="B Yagut" panose="00000400000000000000" pitchFamily="2" charset="-78"/>
              </a:rPr>
              <a:t>معاینه چشم همیشه در جایی که نور کافی وجود دارد انجام شود. برای معاینه چشم پس از شستن دست ها با یک قطعه گاز تمیز پلک زیرین را پایین، و پلک فوقانی را بالا بکشید.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485"/>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17</a:t>
            </a:fld>
            <a:endParaRPr lang="en-US"/>
          </a:p>
        </p:txBody>
      </p:sp>
    </p:spTree>
    <p:extLst>
      <p:ext uri="{BB962C8B-B14F-4D97-AF65-F5344CB8AC3E}">
        <p14:creationId xmlns:p14="http://schemas.microsoft.com/office/powerpoint/2010/main" val="2652692286"/>
      </p:ext>
    </p:extLst>
  </p:cSld>
  <p:clrMapOvr>
    <a:masterClrMapping/>
  </p:clrMapOvr>
  <mc:AlternateContent xmlns:mc="http://schemas.openxmlformats.org/markup-compatibility/2006" xmlns:p14="http://schemas.microsoft.com/office/powerpoint/2010/main">
    <mc:Choice Requires="p14">
      <p:transition spd="slow" p14:dur="2000" advTm="62657"/>
    </mc:Choice>
    <mc:Fallback xmlns="">
      <p:transition spd="slow" advTm="6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rtl="1"/>
            <a:r>
              <a:rPr lang="fa-IR" dirty="0">
                <a:cs typeface="B Yagut" panose="00000400000000000000" pitchFamily="2" charset="-78"/>
              </a:rPr>
              <a:t>معاینه چشم</a:t>
            </a:r>
            <a:endParaRPr lang="en-US" dirty="0"/>
          </a:p>
        </p:txBody>
      </p:sp>
      <p:sp>
        <p:nvSpPr>
          <p:cNvPr id="3" name="Content Placeholder 2"/>
          <p:cNvSpPr>
            <a:spLocks noGrp="1"/>
          </p:cNvSpPr>
          <p:nvPr>
            <p:ph idx="1"/>
          </p:nvPr>
        </p:nvSpPr>
        <p:spPr>
          <a:xfrm>
            <a:off x="395536" y="1124744"/>
            <a:ext cx="8229600" cy="4966940"/>
          </a:xfrm>
        </p:spPr>
        <p:txBody>
          <a:bodyPr>
            <a:noAutofit/>
          </a:bodyPr>
          <a:lstStyle/>
          <a:p>
            <a:pPr algn="r" rtl="1"/>
            <a:r>
              <a:rPr lang="fa-IR" sz="1900" dirty="0">
                <a:cs typeface="B Yagut" panose="00000400000000000000" pitchFamily="2" charset="-78"/>
              </a:rPr>
              <a:t>در معاینه چشم حالات زیر ممکن است مشاهده شود: </a:t>
            </a:r>
          </a:p>
          <a:p>
            <a:pPr marL="514350" indent="-514350" algn="r" rtl="1">
              <a:buFont typeface="+mj-lt"/>
              <a:buAutoNum type="arabicPeriod"/>
            </a:pPr>
            <a:r>
              <a:rPr lang="fa-IR" sz="1900" dirty="0">
                <a:cs typeface="B Yagut" panose="00000400000000000000" pitchFamily="2" charset="-78"/>
              </a:rPr>
              <a:t>به چشم ضربه ای وارد شده و در اطراف چشم و پلک ها ممکن است خون مردگی وجود داشته باشد.</a:t>
            </a:r>
          </a:p>
          <a:p>
            <a:pPr marL="514350" indent="-514350" algn="r" rtl="1">
              <a:buFont typeface="+mj-lt"/>
              <a:buAutoNum type="arabicPeriod"/>
            </a:pPr>
            <a:r>
              <a:rPr lang="fa-IR" sz="1900" dirty="0">
                <a:cs typeface="B Yagut" panose="00000400000000000000" pitchFamily="2" charset="-78"/>
              </a:rPr>
              <a:t>ملتحمه چشم قرمز شده و اشک ریزش وجود دارد.</a:t>
            </a:r>
          </a:p>
          <a:p>
            <a:pPr marL="514350" indent="-514350" algn="r" rtl="1">
              <a:buFont typeface="+mj-lt"/>
              <a:buAutoNum type="arabicPeriod"/>
            </a:pPr>
            <a:r>
              <a:rPr lang="fa-IR" sz="1900" dirty="0">
                <a:cs typeface="B Yagut" panose="00000400000000000000" pitchFamily="2" charset="-78"/>
              </a:rPr>
              <a:t>ملتحمه چشم قرمز شده و ترشح چرکی وجود دارد.</a:t>
            </a:r>
          </a:p>
          <a:p>
            <a:pPr marL="514350" indent="-514350" algn="r" rtl="1">
              <a:buFont typeface="+mj-lt"/>
              <a:buAutoNum type="arabicPeriod"/>
            </a:pPr>
            <a:r>
              <a:rPr lang="fa-IR" sz="1900" dirty="0">
                <a:cs typeface="B Yagut" panose="00000400000000000000" pitchFamily="2" charset="-78"/>
              </a:rPr>
              <a:t>بیمار از چشم درد شکایت دارد و ملتحمه چشم قرمز ، بدون ترشح و همراه با تاری دید است.</a:t>
            </a:r>
          </a:p>
          <a:p>
            <a:pPr marL="514350" indent="-514350" algn="r" rtl="1">
              <a:buFont typeface="+mj-lt"/>
              <a:buAutoNum type="arabicPeriod"/>
            </a:pPr>
            <a:r>
              <a:rPr lang="fa-IR" sz="1900" dirty="0">
                <a:cs typeface="B Yagut" panose="00000400000000000000" pitchFamily="2" charset="-78"/>
              </a:rPr>
              <a:t>بیمار خارش پلک داشته و در معاینه دانه های ریزی در سطح داخلی پلک ها دیده می شود.</a:t>
            </a:r>
          </a:p>
          <a:p>
            <a:pPr marL="514350" indent="-514350" algn="r" rtl="1">
              <a:buFont typeface="+mj-lt"/>
              <a:buAutoNum type="arabicPeriod"/>
            </a:pPr>
            <a:r>
              <a:rPr lang="fa-IR" sz="1900" dirty="0">
                <a:cs typeface="B Yagut" panose="00000400000000000000" pitchFamily="2" charset="-78"/>
              </a:rPr>
              <a:t>برجستگی قرمز و دردناک در لبه پلک که گاهی چرکی و همراه با علائم ریزش مژه است. (گل مژه)</a:t>
            </a:r>
          </a:p>
          <a:p>
            <a:pPr marL="514350" indent="-514350" algn="r" rtl="1">
              <a:buFont typeface="+mj-lt"/>
              <a:buAutoNum type="arabicPeriod"/>
            </a:pPr>
            <a:r>
              <a:rPr lang="fa-IR" sz="1900" dirty="0">
                <a:cs typeface="B Yagut" panose="00000400000000000000" pitchFamily="2" charset="-78"/>
              </a:rPr>
              <a:t>تمام پلک بالا متورم و </a:t>
            </a:r>
            <a:r>
              <a:rPr lang="fa-IR" sz="1900">
                <a:cs typeface="B Yagut" panose="00000400000000000000" pitchFamily="2" charset="-78"/>
              </a:rPr>
              <a:t>دردناک باشد.</a:t>
            </a:r>
            <a:endParaRPr lang="fa-IR" sz="1900" dirty="0">
              <a:cs typeface="B Yagut" panose="00000400000000000000" pitchFamily="2" charset="-78"/>
            </a:endParaRPr>
          </a:p>
          <a:p>
            <a:pPr marL="514350" indent="-514350" algn="r" rtl="1">
              <a:buFont typeface="+mj-lt"/>
              <a:buAutoNum type="arabicPeriod"/>
            </a:pPr>
            <a:r>
              <a:rPr lang="fa-IR" sz="1900" dirty="0">
                <a:cs typeface="B Yagut" panose="00000400000000000000" pitchFamily="2" charset="-78"/>
              </a:rPr>
              <a:t>زخم روی ملتحمه یا قرنیه، همراه با اشک ریزش که بسیار درد ناک و ناراحت کننده است.</a:t>
            </a:r>
          </a:p>
          <a:p>
            <a:pPr marL="514350" indent="-514350" algn="r" rtl="1">
              <a:buFont typeface="+mj-lt"/>
              <a:buAutoNum type="arabicPeriod"/>
            </a:pPr>
            <a:r>
              <a:rPr lang="fa-IR" sz="1900" dirty="0">
                <a:cs typeface="B Yagut" panose="00000400000000000000" pitchFamily="2" charset="-78"/>
              </a:rPr>
              <a:t>لوچی چشم که این حالت را به خوبی می توان مشاهده کرد.</a:t>
            </a:r>
          </a:p>
          <a:p>
            <a:pPr marL="514350" indent="-514350" algn="r" rtl="1">
              <a:buFont typeface="+mj-lt"/>
              <a:buAutoNum type="arabicPeriod"/>
            </a:pPr>
            <a:r>
              <a:rPr lang="fa-IR" sz="1900" dirty="0">
                <a:cs typeface="B Yagut" panose="00000400000000000000" pitchFamily="2" charset="-78"/>
              </a:rPr>
              <a:t>اختلال بینایی همراه با تاری دید که دراین صورت بینایی سنجی انجام شود.</a:t>
            </a:r>
          </a:p>
          <a:p>
            <a:pPr marL="514350" indent="-514350" algn="r" rtl="1">
              <a:buFont typeface="+mj-lt"/>
              <a:buAutoNum type="arabicPeriod"/>
            </a:pPr>
            <a:r>
              <a:rPr lang="fa-IR" sz="1900" dirty="0">
                <a:cs typeface="B Yagut" panose="00000400000000000000" pitchFamily="2" charset="-78"/>
              </a:rPr>
              <a:t>وجود جسم خارجی در چشم</a:t>
            </a:r>
          </a:p>
          <a:p>
            <a:pPr marL="514350" indent="-514350" algn="r" rtl="1">
              <a:buFont typeface="+mj-lt"/>
              <a:buAutoNum type="arabicPeriod"/>
            </a:pPr>
            <a:endParaRPr lang="fa-IR" sz="1900" dirty="0"/>
          </a:p>
          <a:p>
            <a:pPr marL="514350" indent="-514350" algn="r" rtl="1">
              <a:buFont typeface="+mj-lt"/>
              <a:buAutoNum type="arabicPeriod"/>
            </a:pPr>
            <a:endParaRPr lang="en-US" sz="1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18</a:t>
            </a:fld>
            <a:endParaRPr lang="en-US"/>
          </a:p>
        </p:txBody>
      </p:sp>
    </p:spTree>
    <p:extLst>
      <p:ext uri="{BB962C8B-B14F-4D97-AF65-F5344CB8AC3E}">
        <p14:creationId xmlns:p14="http://schemas.microsoft.com/office/powerpoint/2010/main" val="2599688615"/>
      </p:ext>
    </p:extLst>
  </p:cSld>
  <p:clrMapOvr>
    <a:masterClrMapping/>
  </p:clrMapOvr>
  <mc:AlternateContent xmlns:mc="http://schemas.openxmlformats.org/markup-compatibility/2006" xmlns:p14="http://schemas.microsoft.com/office/powerpoint/2010/main">
    <mc:Choice Requires="p14">
      <p:transition spd="slow" p14:dur="2000" advTm="86023"/>
    </mc:Choice>
    <mc:Fallback xmlns="">
      <p:transition spd="slow" advTm="8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sz="4000" dirty="0">
                <a:cs typeface="B Yagut" panose="00000400000000000000" pitchFamily="2" charset="-78"/>
              </a:rPr>
              <a:t>شرح حال و ارزیابی بیمار مبتلا به مشکلات چشمی</a:t>
            </a:r>
            <a:br>
              <a:rPr lang="fa-IR" sz="4000" dirty="0">
                <a:cs typeface="B Yagut"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a:xfrm>
            <a:off x="460074" y="1052736"/>
            <a:ext cx="8229600" cy="5182964"/>
          </a:xfrm>
        </p:spPr>
        <p:txBody>
          <a:bodyPr>
            <a:noAutofit/>
          </a:bodyPr>
          <a:lstStyle/>
          <a:p>
            <a:pPr marL="0" indent="0" algn="r" rtl="1">
              <a:buNone/>
            </a:pPr>
            <a:r>
              <a:rPr lang="fa-IR" sz="1600" dirty="0">
                <a:cs typeface="B Yagut" panose="00000400000000000000" pitchFamily="2" charset="-78"/>
              </a:rPr>
              <a:t>هنگام مراجعه دچار مشکلات چشمی به خانه بهداشت سوالات زیر از بیمار پرسیده می شود:</a:t>
            </a:r>
          </a:p>
          <a:p>
            <a:pPr marL="514350" indent="-514350" algn="r" rtl="1">
              <a:buFont typeface="+mj-lt"/>
              <a:buAutoNum type="arabicPeriod"/>
            </a:pPr>
            <a:r>
              <a:rPr lang="fa-IR" sz="1400" dirty="0">
                <a:cs typeface="B Yagut" panose="00000400000000000000" pitchFamily="2" charset="-78"/>
              </a:rPr>
              <a:t>آیا به چشم بیمار ضربه وارد شده است؟</a:t>
            </a:r>
          </a:p>
          <a:p>
            <a:pPr marL="514350" indent="-514350" algn="r" rtl="1">
              <a:buFont typeface="+mj-lt"/>
              <a:buAutoNum type="arabicPeriod"/>
            </a:pPr>
            <a:r>
              <a:rPr lang="fa-IR" sz="1400" dirty="0">
                <a:cs typeface="B Yagut" panose="00000400000000000000" pitchFamily="2" charset="-78"/>
              </a:rPr>
              <a:t>آیا در 48 ساعت گذشته ضربه به سر وارد شده است؟</a:t>
            </a:r>
          </a:p>
          <a:p>
            <a:pPr marL="514350" indent="-514350" algn="r" rtl="1">
              <a:buFont typeface="+mj-lt"/>
              <a:buAutoNum type="arabicPeriod"/>
            </a:pPr>
            <a:r>
              <a:rPr lang="fa-IR" sz="1400" dirty="0">
                <a:cs typeface="B Yagut" panose="00000400000000000000" pitchFamily="2" charset="-78"/>
              </a:rPr>
              <a:t>آیا بیمار دچار درد شدید در داخل یا اطراف چشم (یک هر دو چشم) شده است؟</a:t>
            </a:r>
          </a:p>
          <a:p>
            <a:pPr marL="514350" indent="-514350" algn="r" rtl="1">
              <a:buFont typeface="+mj-lt"/>
              <a:buAutoNum type="arabicPeriod"/>
            </a:pPr>
            <a:r>
              <a:rPr lang="fa-IR" sz="1400" dirty="0">
                <a:cs typeface="B Yagut" panose="00000400000000000000" pitchFamily="2" charset="-78"/>
              </a:rPr>
              <a:t>آیا پوست دور چشم قرمز و متورم است؟</a:t>
            </a:r>
          </a:p>
          <a:p>
            <a:pPr marL="514350" indent="-514350" algn="r" rtl="1">
              <a:buFont typeface="+mj-lt"/>
              <a:buAutoNum type="arabicPeriod"/>
            </a:pPr>
            <a:r>
              <a:rPr lang="fa-IR" sz="1400" dirty="0">
                <a:cs typeface="B Yagut" panose="00000400000000000000" pitchFamily="2" charset="-78"/>
              </a:rPr>
              <a:t>آیا برجستگی قرمز و دردناک روی پلک خود دارد؟</a:t>
            </a:r>
          </a:p>
          <a:p>
            <a:pPr marL="514350" indent="-514350" algn="r" rtl="1">
              <a:buFont typeface="+mj-lt"/>
              <a:buAutoNum type="arabicPeriod"/>
            </a:pPr>
            <a:r>
              <a:rPr lang="fa-IR" sz="1400" dirty="0">
                <a:cs typeface="B Yagut" panose="00000400000000000000" pitchFamily="2" charset="-78"/>
              </a:rPr>
              <a:t>آیا دچار قرمزی چشم ها همراه با ترشحات چسبنده شده است؟</a:t>
            </a:r>
          </a:p>
          <a:p>
            <a:pPr marL="514350" indent="-514350" algn="r" rtl="1">
              <a:buFont typeface="+mj-lt"/>
              <a:buAutoNum type="arabicPeriod"/>
            </a:pPr>
            <a:r>
              <a:rPr lang="fa-IR" sz="1400" dirty="0">
                <a:cs typeface="B Yagut" panose="00000400000000000000" pitchFamily="2" charset="-78"/>
              </a:rPr>
              <a:t>آیا مشکلی (قرمزی یا خارش) در پلک ها وجود دارد؟</a:t>
            </a:r>
          </a:p>
          <a:p>
            <a:pPr marL="514350" indent="-514350" algn="r" rtl="1">
              <a:buFont typeface="+mj-lt"/>
              <a:buAutoNum type="arabicPeriod"/>
            </a:pPr>
            <a:r>
              <a:rPr lang="fa-IR" sz="1400" dirty="0">
                <a:cs typeface="B Yagut" panose="00000400000000000000" pitchFamily="2" charset="-78"/>
              </a:rPr>
              <a:t>آیا احساس خشکی و ناراحتی در چشم می کند؟</a:t>
            </a:r>
          </a:p>
          <a:p>
            <a:pPr marL="514350" indent="-514350" algn="r" rtl="1">
              <a:buFont typeface="+mj-lt"/>
              <a:buAutoNum type="arabicPeriod"/>
            </a:pPr>
            <a:r>
              <a:rPr lang="fa-IR" sz="1400" dirty="0">
                <a:cs typeface="B Yagut" panose="00000400000000000000" pitchFamily="2" charset="-78"/>
              </a:rPr>
              <a:t>آیا به اختلالات بینایی مثل جرقه های نورانی و نقاط شناور مبتلا شده است؟</a:t>
            </a:r>
          </a:p>
          <a:p>
            <a:pPr marL="514350" indent="-514350" algn="r" rtl="1">
              <a:buFont typeface="+mj-lt"/>
              <a:buAutoNum type="arabicPeriod"/>
            </a:pPr>
            <a:r>
              <a:rPr lang="fa-IR" sz="1400" dirty="0">
                <a:cs typeface="B Yagut" panose="00000400000000000000" pitchFamily="2" charset="-78"/>
              </a:rPr>
              <a:t>آیا به دنبال این جرقه های نورانی دچار سردرد شده است؟</a:t>
            </a:r>
          </a:p>
          <a:p>
            <a:pPr marL="514350" indent="-514350" algn="r" rtl="1">
              <a:buFont typeface="+mj-lt"/>
              <a:buAutoNum type="arabicPeriod"/>
            </a:pPr>
            <a:r>
              <a:rPr lang="fa-IR" sz="1400" dirty="0">
                <a:cs typeface="B Yagut" panose="00000400000000000000" pitchFamily="2" charset="-78"/>
              </a:rPr>
              <a:t>آیا دچار دوبینی شده است؟</a:t>
            </a:r>
          </a:p>
          <a:p>
            <a:pPr marL="514350" indent="-514350" algn="r" rtl="1">
              <a:buFont typeface="+mj-lt"/>
              <a:buAutoNum type="arabicPeriod"/>
            </a:pPr>
            <a:r>
              <a:rPr lang="fa-IR" sz="1400" dirty="0">
                <a:cs typeface="B Yagut" panose="00000400000000000000" pitchFamily="2" charset="-78"/>
              </a:rPr>
              <a:t>آیا به صورت ناگهانی و بدون آنکه علائم هشدار دهنده ای داشته باشد دچار دوبینی شده است؟</a:t>
            </a:r>
          </a:p>
          <a:p>
            <a:pPr marL="514350" indent="-514350" algn="r" rtl="1">
              <a:buFont typeface="+mj-lt"/>
              <a:buAutoNum type="arabicPeriod"/>
            </a:pPr>
            <a:r>
              <a:rPr lang="fa-IR" sz="1400" dirty="0">
                <a:cs typeface="B Yagut" panose="00000400000000000000" pitchFamily="2" charset="-78"/>
              </a:rPr>
              <a:t>آیا دچار تاری دید شده است؟</a:t>
            </a:r>
          </a:p>
          <a:p>
            <a:pPr marL="514350" indent="-514350" algn="r" rtl="1">
              <a:buFont typeface="+mj-lt"/>
              <a:buAutoNum type="arabicPeriod"/>
            </a:pPr>
            <a:r>
              <a:rPr lang="fa-IR" sz="1400" dirty="0">
                <a:cs typeface="B Yagut" panose="00000400000000000000" pitchFamily="2" charset="-78"/>
              </a:rPr>
              <a:t>آیا پلک ها به داخل برگشته است؟</a:t>
            </a:r>
          </a:p>
          <a:p>
            <a:pPr marL="514350" indent="-514350" algn="r" rtl="1">
              <a:buFont typeface="+mj-lt"/>
              <a:buAutoNum type="arabicPeriod"/>
            </a:pPr>
            <a:r>
              <a:rPr lang="fa-IR" sz="1400" dirty="0">
                <a:cs typeface="B Yagut" panose="00000400000000000000" pitchFamily="2" charset="-78"/>
              </a:rPr>
              <a:t>آیا فقط موقعی که کارهایی مثل مطالعه یا کارهای دقیق انجام می دهد دچار تاری دید می شود؟ </a:t>
            </a:r>
          </a:p>
          <a:p>
            <a:pPr marL="514350" indent="-514350" algn="r" rtl="1">
              <a:buFont typeface="+mj-lt"/>
              <a:buAutoNum type="arabicPeriod"/>
            </a:pPr>
            <a:r>
              <a:rPr lang="fa-IR" sz="1400" dirty="0">
                <a:cs typeface="B Yagut" panose="00000400000000000000" pitchFamily="2" charset="-78"/>
              </a:rPr>
              <a:t>آیا جسم خارجی مثل سنگ ریزه در چشم بیمار فرو رفته است؟</a:t>
            </a:r>
          </a:p>
          <a:p>
            <a:pPr marL="514350" indent="-514350" algn="r" rtl="1">
              <a:buFont typeface="+mj-lt"/>
              <a:buAutoNum type="arabicPeriod"/>
            </a:pPr>
            <a:r>
              <a:rPr lang="fa-IR" sz="1400" dirty="0">
                <a:cs typeface="B Yagut" panose="00000400000000000000" pitchFamily="2" charset="-78"/>
              </a:rPr>
              <a:t>آیا بیمار مبتلا به دیابت است؟</a:t>
            </a:r>
          </a:p>
          <a:p>
            <a:pPr marL="514350" indent="-514350" algn="r" rtl="1">
              <a:buFont typeface="+mj-lt"/>
              <a:buAutoNum type="arabicPeriod"/>
            </a:pPr>
            <a:r>
              <a:rPr lang="fa-IR" sz="1400" dirty="0">
                <a:cs typeface="B Yagut" panose="00000400000000000000" pitchFamily="2" charset="-78"/>
              </a:rPr>
              <a:t>آیا بیمار دارو مصرف می کند؟</a:t>
            </a:r>
          </a:p>
          <a:p>
            <a:pPr marL="514350" indent="-514350" algn="r" rtl="1">
              <a:buFont typeface="+mj-lt"/>
              <a:buAutoNum type="arabicPeriod"/>
            </a:pPr>
            <a:r>
              <a:rPr lang="fa-IR" sz="1400" dirty="0">
                <a:cs typeface="B Yagut" panose="00000400000000000000" pitchFamily="2" charset="-78"/>
              </a:rPr>
              <a:t>آیا سن بیمار بیش از 50 سال است؟</a:t>
            </a:r>
          </a:p>
          <a:p>
            <a:pPr marL="514350" indent="-514350" algn="r" rtl="1">
              <a:buFont typeface="+mj-lt"/>
              <a:buAutoNum type="arabicPeriod"/>
            </a:pPr>
            <a:endParaRPr lang="fa-IR" sz="1400" dirty="0">
              <a:cs typeface="B Yagut" panose="00000400000000000000" pitchFamily="2" charset="-78"/>
            </a:endParaRPr>
          </a:p>
          <a:p>
            <a:pPr marL="0" indent="0" algn="r" rtl="1">
              <a:buNone/>
            </a:pPr>
            <a:endParaRPr lang="fa-IR" sz="1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19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2512970"/>
      </p:ext>
    </p:extLst>
  </p:cSld>
  <p:clrMapOvr>
    <a:masterClrMapping/>
  </p:clrMapOvr>
  <mc:AlternateContent xmlns:mc="http://schemas.openxmlformats.org/markup-compatibility/2006" xmlns:p14="http://schemas.microsoft.com/office/powerpoint/2010/main">
    <mc:Choice Requires="p14">
      <p:transition spd="slow" p14:dur="2000" advTm="125417"/>
    </mc:Choice>
    <mc:Fallback xmlns="">
      <p:transition spd="slow" advTm="12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543" end="1897.8616"/>
                </p14:media>
              </p:ext>
            </p:extLst>
          </p:nvPr>
        </p:nvPicPr>
        <p:blipFill>
          <a:blip r:embed="rId4"/>
          <a:stretch>
            <a:fillRect/>
          </a:stretch>
        </p:blipFill>
        <p:spPr>
          <a:xfrm>
            <a:off x="8521700" y="6235700"/>
            <a:ext cx="406400" cy="406400"/>
          </a:xfrm>
          <a:prstGeom prst="rect">
            <a:avLst/>
          </a:prstGeom>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204864"/>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6E260466-3987-4E78-8E3E-EC2259A95BEE}" type="slidenum">
              <a:rPr lang="en-US" smtClean="0"/>
              <a:pPr/>
              <a:t>2</a:t>
            </a:fld>
            <a:endParaRPr lang="en-US"/>
          </a:p>
        </p:txBody>
      </p:sp>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8128"/>
    </mc:Choice>
    <mc:Fallback xmlns="">
      <p:transition spd="slow" advTm="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2800" dirty="0">
                <a:cs typeface="B Yagut" panose="00000400000000000000" pitchFamily="2" charset="-78"/>
              </a:rPr>
              <a:t>طبقه بندی، تشخیص ودرمان بیماران مبتلا به مشکلات چشمی</a:t>
            </a:r>
            <a:endParaRPr lang="en-US" sz="2800" dirty="0">
              <a:cs typeface="B Yagut" panose="00000400000000000000" pitchFamily="2" charset="-78"/>
            </a:endParaRPr>
          </a:p>
        </p:txBody>
      </p:sp>
      <p:sp>
        <p:nvSpPr>
          <p:cNvPr id="3" name="Content Placeholder 2"/>
          <p:cNvSpPr>
            <a:spLocks noGrp="1"/>
          </p:cNvSpPr>
          <p:nvPr>
            <p:ph idx="1"/>
          </p:nvPr>
        </p:nvSpPr>
        <p:spPr>
          <a:xfrm>
            <a:off x="495300" y="1268760"/>
            <a:ext cx="8229600" cy="4966940"/>
          </a:xfrm>
        </p:spPr>
        <p:txBody>
          <a:bodyPr>
            <a:noAutofit/>
          </a:bodyPr>
          <a:lstStyle/>
          <a:p>
            <a:pPr marL="0" indent="0" algn="r" rtl="1">
              <a:buNone/>
            </a:pPr>
            <a:r>
              <a:rPr lang="fa-IR" sz="1800" dirty="0">
                <a:cs typeface="B Yagut" panose="00000400000000000000" pitchFamily="2" charset="-78"/>
              </a:rPr>
              <a:t>در مراقبت از بیماران مبتلا به ناراحتی هاي چشمی می توان از راهنماي زیر استفاده کرد :</a:t>
            </a:r>
          </a:p>
          <a:p>
            <a:pPr marL="0" indent="0" algn="r" rtl="1">
              <a:buNone/>
            </a:pPr>
            <a:r>
              <a:rPr lang="fa-IR" sz="1800" dirty="0">
                <a:cs typeface="B Yagut" panose="00000400000000000000" pitchFamily="2" charset="-78"/>
              </a:rPr>
              <a:t>گروه الف:</a:t>
            </a:r>
          </a:p>
          <a:p>
            <a:pPr marL="514350" indent="-514350" algn="r" rtl="1">
              <a:buFont typeface="+mj-lt"/>
              <a:buAutoNum type="arabicPeriod"/>
            </a:pPr>
            <a:r>
              <a:rPr lang="fa-IR" sz="1800" dirty="0">
                <a:cs typeface="B Yagut" panose="00000400000000000000" pitchFamily="2" charset="-78"/>
              </a:rPr>
              <a:t>آیا خون مردگی اطراف چشم و پلک ، با سابقه ضربه به چشم همراه است ؟</a:t>
            </a:r>
          </a:p>
          <a:p>
            <a:pPr marL="514350" indent="-514350" algn="r" rtl="1">
              <a:buFont typeface="+mj-lt"/>
              <a:buAutoNum type="arabicPeriod"/>
            </a:pPr>
            <a:r>
              <a:rPr lang="fa-IR" sz="1800" dirty="0">
                <a:cs typeface="B Yagut" panose="00000400000000000000" pitchFamily="2" charset="-78"/>
              </a:rPr>
              <a:t>آیا در 48 ساعت گذشته ضربه به سر وارد شده است؟</a:t>
            </a:r>
          </a:p>
          <a:p>
            <a:pPr marL="514350" indent="-514350" algn="r" rtl="1">
              <a:buFont typeface="+mj-lt"/>
              <a:buAutoNum type="arabicPeriod"/>
            </a:pPr>
            <a:r>
              <a:rPr lang="fa-IR" sz="1800" dirty="0">
                <a:cs typeface="B Yagut" panose="00000400000000000000" pitchFamily="2" charset="-78"/>
              </a:rPr>
              <a:t> آیا جسم خارجی در چشم بیمار فرو رفته است؟</a:t>
            </a:r>
          </a:p>
          <a:p>
            <a:pPr marL="514350" indent="-514350" algn="r" rtl="1">
              <a:buFont typeface="+mj-lt"/>
              <a:buAutoNum type="arabicPeriod"/>
            </a:pPr>
            <a:r>
              <a:rPr lang="fa-IR" sz="1800" dirty="0">
                <a:cs typeface="B Yagut" panose="00000400000000000000" pitchFamily="2" charset="-78"/>
              </a:rPr>
              <a:t>آیا به چشم مواد شیمیایی پاشیده شده است؟</a:t>
            </a:r>
          </a:p>
          <a:p>
            <a:pPr marL="514350" indent="-514350" algn="r" rtl="1">
              <a:buFont typeface="+mj-lt"/>
              <a:buAutoNum type="arabicPeriod"/>
            </a:pPr>
            <a:r>
              <a:rPr lang="fa-IR" sz="1800" dirty="0">
                <a:cs typeface="B Yagut" panose="00000400000000000000" pitchFamily="2" charset="-78"/>
              </a:rPr>
              <a:t>آیا پوست دور چشم قرمز و متورم بوده و درد شدید داخل و اطراف چشم وجود دارد؟</a:t>
            </a:r>
          </a:p>
          <a:p>
            <a:pPr marL="514350" indent="-514350" algn="r" rtl="1">
              <a:buFont typeface="+mj-lt"/>
              <a:buAutoNum type="arabicPeriod"/>
            </a:pPr>
            <a:r>
              <a:rPr lang="fa-IR" sz="1800" dirty="0">
                <a:cs typeface="B Yagut" panose="00000400000000000000" pitchFamily="2" charset="-78"/>
              </a:rPr>
              <a:t>آیا پلک بیمار به سمت داخل یا خارج چشم چرخیده است؟</a:t>
            </a:r>
          </a:p>
          <a:p>
            <a:pPr marL="514350" indent="-514350" algn="r" rtl="1">
              <a:buFont typeface="+mj-lt"/>
              <a:buAutoNum type="arabicPeriod"/>
            </a:pPr>
            <a:r>
              <a:rPr lang="fa-IR" sz="1800" dirty="0">
                <a:cs typeface="B Yagut" panose="00000400000000000000" pitchFamily="2" charset="-78"/>
              </a:rPr>
              <a:t>آیا اختلالات بینایی مانند دیدن جرقه های نورانی و نقاط شناور همراه با سردرد شدید وجود دارد؟</a:t>
            </a:r>
          </a:p>
          <a:p>
            <a:pPr marL="514350" indent="-514350" algn="r" rtl="1">
              <a:buFont typeface="+mj-lt"/>
              <a:buAutoNum type="arabicPeriod"/>
            </a:pPr>
            <a:r>
              <a:rPr lang="fa-IR" sz="1800" dirty="0">
                <a:cs typeface="B Yagut" panose="00000400000000000000" pitchFamily="2" charset="-78"/>
              </a:rPr>
              <a:t>آیا بیمار دچار دوبینی تدریجی همراه با احساس گزگز و مورمور در اندام ها شده است؟</a:t>
            </a:r>
          </a:p>
          <a:p>
            <a:pPr marL="514350" indent="-514350" algn="r" rtl="1">
              <a:buFont typeface="+mj-lt"/>
              <a:buAutoNum type="arabicPeriod"/>
            </a:pPr>
            <a:r>
              <a:rPr lang="fa-IR" sz="1800" dirty="0">
                <a:cs typeface="B Yagut" panose="00000400000000000000" pitchFamily="2" charset="-78"/>
              </a:rPr>
              <a:t>آیا بیمار به صورت ناگهانی دچار دو بینی شده است؟</a:t>
            </a:r>
          </a:p>
          <a:p>
            <a:pPr marL="514350" indent="-514350" algn="r" rtl="1">
              <a:buFont typeface="+mj-lt"/>
              <a:buAutoNum type="arabicPeriod"/>
            </a:pPr>
            <a:r>
              <a:rPr lang="fa-IR" sz="1800" dirty="0">
                <a:cs typeface="B Yagut" panose="00000400000000000000" pitchFamily="2" charset="-78"/>
              </a:rPr>
              <a:t>آیا علیرغم درمان اخیر چشم بیمار بدتر شده است ؟</a:t>
            </a:r>
          </a:p>
          <a:p>
            <a:pPr marL="514350" indent="-514350" algn="r" rtl="1">
              <a:buFont typeface="+mj-lt"/>
              <a:buAutoNum type="arabicPeriod"/>
            </a:pPr>
            <a:r>
              <a:rPr lang="fa-IR" sz="1800" dirty="0">
                <a:cs typeface="B Yagut" panose="00000400000000000000" pitchFamily="2" charset="-78"/>
              </a:rPr>
              <a:t>آیا تاری دید و درد در یک یا هر دو چشم  (به دنبال مصرف دارو و یا بیماری) وجود دارد؟</a:t>
            </a:r>
          </a:p>
          <a:p>
            <a:pPr marL="0" indent="0" algn="r" rtl="1">
              <a:buNone/>
            </a:pPr>
            <a:r>
              <a:rPr lang="fa-IR" sz="1800" dirty="0">
                <a:cs typeface="B Yagut" panose="00000400000000000000" pitchFamily="2" charset="-78"/>
              </a:rPr>
              <a:t>درصورت وجود هر یک از شواهد فوق بیمار را ارجاع فوري دهید .</a:t>
            </a:r>
          </a:p>
        </p:txBody>
      </p:sp>
      <p:sp>
        <p:nvSpPr>
          <p:cNvPr id="5" name="Slide Number Placeholder 4"/>
          <p:cNvSpPr>
            <a:spLocks noGrp="1"/>
          </p:cNvSpPr>
          <p:nvPr>
            <p:ph type="sldNum" sz="quarter" idx="12"/>
          </p:nvPr>
        </p:nvSpPr>
        <p:spPr/>
        <p:txBody>
          <a:bodyPr/>
          <a:lstStyle/>
          <a:p>
            <a:fld id="{6E260466-3987-4E78-8E3E-EC2259A95BEE}" type="slidenum">
              <a:rPr lang="en-US" smtClean="0"/>
              <a:pPr/>
              <a:t>20</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12399385"/>
      </p:ext>
    </p:extLst>
  </p:cSld>
  <p:clrMapOvr>
    <a:masterClrMapping/>
  </p:clrMapOvr>
  <mc:AlternateContent xmlns:mc="http://schemas.openxmlformats.org/markup-compatibility/2006" xmlns:p14="http://schemas.microsoft.com/office/powerpoint/2010/main">
    <mc:Choice Requires="p14">
      <p:transition spd="slow" p14:dur="2000" advTm="93082"/>
    </mc:Choice>
    <mc:Fallback xmlns="">
      <p:transition spd="slow" advTm="9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2800" dirty="0">
                <a:cs typeface="B Yagut" panose="00000400000000000000" pitchFamily="2" charset="-78"/>
              </a:rPr>
              <a:t>طبقه بندی، تشخیص ودرمان بیماران مبتلا به مشکلات چشمی</a:t>
            </a:r>
            <a:endParaRPr lang="en-US" sz="2800" dirty="0"/>
          </a:p>
        </p:txBody>
      </p:sp>
      <p:sp>
        <p:nvSpPr>
          <p:cNvPr id="3" name="Content Placeholder 2"/>
          <p:cNvSpPr>
            <a:spLocks noGrp="1"/>
          </p:cNvSpPr>
          <p:nvPr>
            <p:ph idx="1"/>
          </p:nvPr>
        </p:nvSpPr>
        <p:spPr/>
        <p:txBody>
          <a:bodyPr>
            <a:normAutofit/>
          </a:bodyPr>
          <a:lstStyle/>
          <a:p>
            <a:pPr marL="0" indent="0" algn="just" rtl="1">
              <a:buNone/>
            </a:pPr>
            <a:r>
              <a:rPr lang="fa-IR" sz="2800" dirty="0">
                <a:cs typeface="B Yagut" panose="00000400000000000000" pitchFamily="2" charset="-78"/>
              </a:rPr>
              <a:t>گروه ب :</a:t>
            </a:r>
          </a:p>
          <a:p>
            <a:pPr marL="514350" indent="-514350" algn="just" rtl="1">
              <a:buFont typeface="+mj-lt"/>
              <a:buAutoNum type="arabicPeriod"/>
            </a:pPr>
            <a:r>
              <a:rPr lang="fa-IR" sz="2400" dirty="0">
                <a:cs typeface="B Yagut" panose="00000400000000000000" pitchFamily="2" charset="-78"/>
              </a:rPr>
              <a:t>آیا بیمار دچار خشکی و ناراحتی در چشم است؟</a:t>
            </a:r>
          </a:p>
          <a:p>
            <a:pPr marL="514350" indent="-514350" algn="just" rtl="1">
              <a:buFont typeface="+mj-lt"/>
              <a:buAutoNum type="arabicPeriod"/>
            </a:pPr>
            <a:r>
              <a:rPr lang="fa-IR" sz="2400" dirty="0">
                <a:cs typeface="B Yagut" panose="00000400000000000000" pitchFamily="2" charset="-78"/>
              </a:rPr>
              <a:t>تاری دید در بیماری که بیش از 50 سال سن دارد (آب مروارید یا کاتاراکت)</a:t>
            </a:r>
          </a:p>
          <a:p>
            <a:pPr marL="0" indent="0" algn="just" rtl="1">
              <a:buNone/>
            </a:pPr>
            <a:r>
              <a:rPr lang="fa-IR" sz="2400" dirty="0">
                <a:cs typeface="B Yagut" panose="00000400000000000000" pitchFamily="2" charset="-78"/>
              </a:rPr>
              <a:t>در صورت وجود هر از علائم فوق </a:t>
            </a:r>
            <a:r>
              <a:rPr lang="fa-IR" sz="2400">
                <a:cs typeface="B Yagut" panose="00000400000000000000" pitchFamily="2" charset="-78"/>
              </a:rPr>
              <a:t>در صورتی که </a:t>
            </a:r>
            <a:r>
              <a:rPr lang="fa-IR" sz="2400" dirty="0">
                <a:cs typeface="B Yagut" panose="00000400000000000000" pitchFamily="2" charset="-78"/>
              </a:rPr>
              <a:t>هیچ یک از علائم گروه الف موجود نباشد بیماررا ارجاع غیرفوری دهید.</a:t>
            </a:r>
          </a:p>
          <a:p>
            <a:pPr marL="0" indent="0" algn="just" rtl="1">
              <a:buNone/>
            </a:pPr>
            <a:endParaRPr lang="fa-IR" sz="2400" dirty="0">
              <a:cs typeface="B Yagut" panose="00000400000000000000" pitchFamily="2" charset="-78"/>
            </a:endParaRPr>
          </a:p>
          <a:p>
            <a:pPr marL="514350" indent="-514350" algn="just" rtl="1">
              <a:buFont typeface="+mj-lt"/>
              <a:buAutoNum type="arabicPeriod"/>
            </a:pPr>
            <a:endParaRPr lang="fa-IR" sz="2400" dirty="0">
              <a:cs typeface="B Yagut" panose="00000400000000000000" pitchFamily="2" charset="-78"/>
            </a:endParaRPr>
          </a:p>
          <a:p>
            <a:pPr marL="514350" indent="-514350" algn="just" rtl="1">
              <a:buFont typeface="+mj-lt"/>
              <a:buAutoNum type="arabicPeriod"/>
            </a:pPr>
            <a:endParaRPr lang="fa-IR" sz="2400" dirty="0">
              <a:cs typeface="B Yagut" panose="00000400000000000000" pitchFamily="2" charset="-78"/>
            </a:endParaRPr>
          </a:p>
          <a:p>
            <a:pPr marL="0" indent="0" algn="just" rtl="1">
              <a:buNone/>
            </a:pPr>
            <a:endParaRPr lang="fa-IR" sz="2400" dirty="0">
              <a:cs typeface="B Yagut" panose="00000400000000000000" pitchFamily="2" charset="-78"/>
            </a:endParaRPr>
          </a:p>
          <a:p>
            <a:pPr marL="0" indent="0" algn="just" rtl="1">
              <a:buNone/>
            </a:pPr>
            <a:endParaRPr lang="fa-IR" sz="2400" dirty="0">
              <a:cs typeface="B Yagut" panose="00000400000000000000" pitchFamily="2" charset="-78"/>
            </a:endParaRPr>
          </a:p>
          <a:p>
            <a:pPr algn="just"/>
            <a:endParaRPr lang="en-US" sz="2400" dirty="0"/>
          </a:p>
        </p:txBody>
      </p:sp>
      <p:sp>
        <p:nvSpPr>
          <p:cNvPr id="5" name="Slide Number Placeholder 4"/>
          <p:cNvSpPr>
            <a:spLocks noGrp="1"/>
          </p:cNvSpPr>
          <p:nvPr>
            <p:ph type="sldNum" sz="quarter" idx="12"/>
          </p:nvPr>
        </p:nvSpPr>
        <p:spPr/>
        <p:txBody>
          <a:bodyPr/>
          <a:lstStyle/>
          <a:p>
            <a:fld id="{6E260466-3987-4E78-8E3E-EC2259A95BEE}" type="slidenum">
              <a:rPr lang="en-US" smtClean="0"/>
              <a:pPr/>
              <a:t>21</a:t>
            </a:fld>
            <a:endParaRPr lang="en-US"/>
          </a:p>
        </p:txBody>
      </p:sp>
      <p:pic>
        <p:nvPicPr>
          <p:cNvPr id="1026" name="Picture 2" descr="C:\Users\asus\Desktop\عکس\آب مروارید.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149080"/>
            <a:ext cx="2569468" cy="158417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425607"/>
      </p:ext>
    </p:extLst>
  </p:cSld>
  <p:clrMapOvr>
    <a:masterClrMapping/>
  </p:clrMapOvr>
  <mc:AlternateContent xmlns:mc="http://schemas.openxmlformats.org/markup-compatibility/2006" xmlns:p14="http://schemas.microsoft.com/office/powerpoint/2010/main">
    <mc:Choice Requires="p14">
      <p:transition spd="slow" p14:dur="2000" advTm="43434"/>
    </mc:Choice>
    <mc:Fallback xmlns="">
      <p:transition spd="slow" advTm="4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2800" dirty="0">
                <a:cs typeface="B Yagut" panose="00000400000000000000" pitchFamily="2" charset="-78"/>
              </a:rPr>
              <a:t>طبقه بندی، تشخیص ودرمان بیماران مبتلا به مشکلات چشمی</a:t>
            </a:r>
            <a:endParaRPr lang="en-US" sz="2800" dirty="0"/>
          </a:p>
        </p:txBody>
      </p:sp>
      <p:sp>
        <p:nvSpPr>
          <p:cNvPr id="3" name="Content Placeholder 2"/>
          <p:cNvSpPr>
            <a:spLocks noGrp="1"/>
          </p:cNvSpPr>
          <p:nvPr>
            <p:ph idx="1"/>
          </p:nvPr>
        </p:nvSpPr>
        <p:spPr/>
        <p:txBody>
          <a:bodyPr>
            <a:normAutofit/>
          </a:bodyPr>
          <a:lstStyle/>
          <a:p>
            <a:pPr marL="0" indent="0" algn="r" rtl="1">
              <a:buNone/>
            </a:pPr>
            <a:r>
              <a:rPr lang="fa-IR" sz="2800" dirty="0">
                <a:cs typeface="B Yagut" panose="00000400000000000000" pitchFamily="2" charset="-78"/>
              </a:rPr>
              <a:t>گروه ج :</a:t>
            </a:r>
          </a:p>
          <a:p>
            <a:pPr marL="514350" indent="-514350" algn="r" rtl="1">
              <a:buFont typeface="+mj-lt"/>
              <a:buAutoNum type="arabicPeriod"/>
            </a:pPr>
            <a:r>
              <a:rPr lang="fa-IR" sz="2400" dirty="0">
                <a:cs typeface="B Yagut" panose="00000400000000000000" pitchFamily="2" charset="-78"/>
              </a:rPr>
              <a:t>آیا بیمار موقع انجام کارهای دقیق و مطالعه دچار تاری دید می شود؟</a:t>
            </a:r>
          </a:p>
          <a:p>
            <a:pPr marL="514350" indent="-514350" algn="r" rtl="1">
              <a:buFont typeface="+mj-lt"/>
              <a:buAutoNum type="arabicPeriod"/>
            </a:pPr>
            <a:r>
              <a:rPr lang="fa-IR" sz="2400" dirty="0">
                <a:cs typeface="B Yagut" panose="00000400000000000000" pitchFamily="2" charset="-78"/>
              </a:rPr>
              <a:t>آیا جسم خارجی(گرد و غبار) در سطح چشم بیمار قرار دارد؟</a:t>
            </a:r>
          </a:p>
          <a:p>
            <a:pPr marL="514350" indent="-514350" algn="r" rtl="1">
              <a:buFont typeface="+mj-lt"/>
              <a:buAutoNum type="arabicPeriod"/>
            </a:pPr>
            <a:r>
              <a:rPr lang="fa-IR" sz="2400" dirty="0">
                <a:cs typeface="B Yagut" panose="00000400000000000000" pitchFamily="2" charset="-78"/>
              </a:rPr>
              <a:t>آیا بیمار دچار قرمزی چشم، همراه با ترشحات چسبنده است؟</a:t>
            </a:r>
          </a:p>
          <a:p>
            <a:pPr marL="514350" indent="-514350" algn="r" rtl="1">
              <a:buFont typeface="+mj-lt"/>
              <a:buAutoNum type="arabicPeriod"/>
            </a:pPr>
            <a:r>
              <a:rPr lang="fa-IR" sz="2400" dirty="0">
                <a:cs typeface="B Yagut" panose="00000400000000000000" pitchFamily="2" charset="-78"/>
              </a:rPr>
              <a:t>آیا بیمار دچار قرمزی یا خارش در هر دو پلک شده است؟</a:t>
            </a:r>
          </a:p>
          <a:p>
            <a:pPr marL="514350" indent="-514350" algn="r" rtl="1">
              <a:buFont typeface="+mj-lt"/>
              <a:buAutoNum type="arabicPeriod"/>
            </a:pPr>
            <a:r>
              <a:rPr lang="fa-IR" sz="2400" dirty="0">
                <a:cs typeface="B Yagut" panose="00000400000000000000" pitchFamily="2" charset="-78"/>
              </a:rPr>
              <a:t>آیا بیمار دچار یک برجستگی قرمز و دردناک (گل مژه) بر روی پلک است.</a:t>
            </a:r>
          </a:p>
          <a:p>
            <a:pPr marL="0" indent="0" algn="r" rtl="1">
              <a:buNone/>
            </a:pPr>
            <a:r>
              <a:rPr lang="fa-IR" sz="2400" dirty="0">
                <a:cs typeface="B Yagut" panose="00000400000000000000" pitchFamily="2" charset="-78"/>
              </a:rPr>
              <a:t>در صورت عدم وجود هر یک از علائم گروه الف و ب جهت بیمار توصیه های بهداشتی داده شود.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600"/>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22</a:t>
            </a:fld>
            <a:endParaRPr lang="en-US"/>
          </a:p>
        </p:txBody>
      </p:sp>
    </p:spTree>
    <p:extLst>
      <p:ext uri="{BB962C8B-B14F-4D97-AF65-F5344CB8AC3E}">
        <p14:creationId xmlns:p14="http://schemas.microsoft.com/office/powerpoint/2010/main" val="1473682071"/>
      </p:ext>
    </p:extLst>
  </p:cSld>
  <p:clrMapOvr>
    <a:masterClrMapping/>
  </p:clrMapOvr>
  <mc:AlternateContent xmlns:mc="http://schemas.openxmlformats.org/markup-compatibility/2006" xmlns:p14="http://schemas.microsoft.com/office/powerpoint/2010/main">
    <mc:Choice Requires="p14">
      <p:transition spd="slow" p14:dur="2000" advTm="50424"/>
    </mc:Choice>
    <mc:Fallback xmlns="">
      <p:transition spd="slow" advTm="5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نحوه استفاده از داروهای چشمی</a:t>
            </a:r>
            <a:br>
              <a:rPr lang="fa-IR" dirty="0">
                <a:cs typeface="B Yagut" panose="00000400000000000000" pitchFamily="2" charset="-78"/>
              </a:rPr>
            </a:br>
            <a:endParaRPr lang="en-US" dirty="0"/>
          </a:p>
        </p:txBody>
      </p:sp>
      <p:sp>
        <p:nvSpPr>
          <p:cNvPr id="3" name="Content Placeholder 2"/>
          <p:cNvSpPr>
            <a:spLocks noGrp="1"/>
          </p:cNvSpPr>
          <p:nvPr>
            <p:ph idx="1"/>
          </p:nvPr>
        </p:nvSpPr>
        <p:spPr>
          <a:xfrm>
            <a:off x="292100" y="908720"/>
            <a:ext cx="8229600" cy="5530180"/>
          </a:xfrm>
        </p:spPr>
        <p:txBody>
          <a:bodyPr>
            <a:noAutofit/>
          </a:bodyPr>
          <a:lstStyle/>
          <a:p>
            <a:pPr algn="r" rtl="1"/>
            <a:r>
              <a:rPr lang="fa-IR" sz="2400" dirty="0">
                <a:cs typeface="B Yagut" panose="00000400000000000000" pitchFamily="2" charset="-78"/>
              </a:rPr>
              <a:t>دست های خود را قبل و بعد از انجام کار بشویید.</a:t>
            </a:r>
          </a:p>
          <a:p>
            <a:pPr algn="r" rtl="1"/>
            <a:r>
              <a:rPr lang="fa-IR" sz="2400" dirty="0">
                <a:cs typeface="B Yagut" panose="00000400000000000000" pitchFamily="2" charset="-78"/>
              </a:rPr>
              <a:t>از نور کافی محیط مطمئن شوید.</a:t>
            </a:r>
          </a:p>
          <a:p>
            <a:pPr algn="r" rtl="1"/>
            <a:r>
              <a:rPr lang="fa-IR" sz="2400" dirty="0">
                <a:cs typeface="B Yagut" panose="00000400000000000000" pitchFamily="2" charset="-78"/>
              </a:rPr>
              <a:t>برچسب دارو را قبل از مصرف بخوانید.</a:t>
            </a:r>
          </a:p>
          <a:p>
            <a:pPr algn="r" rtl="1"/>
            <a:r>
              <a:rPr lang="fa-IR" sz="2400" dirty="0">
                <a:cs typeface="B Yagut" panose="00000400000000000000" pitchFamily="2" charset="-78"/>
              </a:rPr>
              <a:t>فرد را در وضعیت راحت قرار دهید.</a:t>
            </a:r>
          </a:p>
          <a:p>
            <a:pPr algn="r" rtl="1"/>
            <a:r>
              <a:rPr lang="fa-IR" sz="2400" dirty="0">
                <a:cs typeface="B Yagut" panose="00000400000000000000" pitchFamily="2" charset="-78"/>
              </a:rPr>
              <a:t>نوک قطره چکان و یا پماد را به چشم یا سطوح دیگر نمالید.</a:t>
            </a:r>
          </a:p>
          <a:p>
            <a:pPr algn="r" rtl="1"/>
            <a:r>
              <a:rPr lang="fa-IR" sz="2400" dirty="0">
                <a:cs typeface="B Yagut" panose="00000400000000000000" pitchFamily="2" charset="-78"/>
              </a:rPr>
              <a:t>پلک تحتانی را پایین بکشید و دست خود را به گونه تکیه دهید.</a:t>
            </a:r>
          </a:p>
          <a:p>
            <a:pPr algn="r" rtl="1"/>
            <a:r>
              <a:rPr lang="fa-IR" sz="2400" dirty="0">
                <a:cs typeface="B Yagut" panose="00000400000000000000" pitchFamily="2" charset="-78"/>
              </a:rPr>
              <a:t>قطره چشمی را در بن بست پایینی چشم بریزید.</a:t>
            </a:r>
          </a:p>
          <a:p>
            <a:pPr algn="r" rtl="1"/>
            <a:r>
              <a:rPr lang="fa-IR" sz="2400" dirty="0">
                <a:cs typeface="B Yagut" panose="00000400000000000000" pitchFamily="2" charset="-78"/>
              </a:rPr>
              <a:t>پلک را ببندید و فشار ملایمی به مدت 1 تا 2 دقیقه به گوشه داخلی چشم، بعد از چکاندن قطره وارد کنید.</a:t>
            </a:r>
          </a:p>
          <a:p>
            <a:pPr algn="r" rtl="1"/>
            <a:r>
              <a:rPr lang="fa-IR" sz="2400" dirty="0">
                <a:cs typeface="B Yagut" panose="00000400000000000000" pitchFamily="2" charset="-78"/>
              </a:rPr>
              <a:t>به آرامی مقدار اضافی قطره را که بیرون ریخته است با دستمال کاغذی پاک کنید.</a:t>
            </a:r>
          </a:p>
          <a:p>
            <a:pPr algn="r" rtl="1"/>
            <a:r>
              <a:rPr lang="fa-IR" sz="2400" dirty="0">
                <a:cs typeface="B Yagut" panose="00000400000000000000" pitchFamily="2" charset="-78"/>
              </a:rPr>
              <a:t>پماد چشمی را به آرامی در لبه پلک تحتانی از قسمت داخلی چشم تا قسمت خارجی چشم، بگذارید.</a:t>
            </a:r>
          </a:p>
          <a:p>
            <a:pPr marL="0" indent="0" algn="r" rtl="1">
              <a:buNone/>
            </a:pP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90"/>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23</a:t>
            </a:fld>
            <a:endParaRPr lang="en-US"/>
          </a:p>
        </p:txBody>
      </p:sp>
    </p:spTree>
    <p:extLst>
      <p:ext uri="{BB962C8B-B14F-4D97-AF65-F5344CB8AC3E}">
        <p14:creationId xmlns:p14="http://schemas.microsoft.com/office/powerpoint/2010/main" val="424136868"/>
      </p:ext>
    </p:extLst>
  </p:cSld>
  <p:clrMapOvr>
    <a:masterClrMapping/>
  </p:clrMapOvr>
  <mc:AlternateContent xmlns:mc="http://schemas.openxmlformats.org/markup-compatibility/2006" xmlns:p14="http://schemas.microsoft.com/office/powerpoint/2010/main">
    <mc:Choice Requires="p14">
      <p:transition spd="slow" p14:dur="2000" advTm="57834"/>
    </mc:Choice>
    <mc:Fallback xmlns="">
      <p:transition spd="slow" advTm="5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نحوه استفاده از داروهای چشمی</a:t>
            </a:r>
            <a:br>
              <a:rPr lang="fa-IR" dirty="0">
                <a:cs typeface="B Yagut" panose="00000400000000000000" pitchFamily="2" charset="-78"/>
              </a:rPr>
            </a:b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804" y="2628901"/>
            <a:ext cx="2336006" cy="215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743450" y="2628901"/>
            <a:ext cx="2000250" cy="215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6E260466-3987-4E78-8E3E-EC2259A95BEE}" type="slidenum">
              <a:rPr lang="en-US" smtClean="0"/>
              <a:pPr/>
              <a:t>24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2176572"/>
      </p:ext>
    </p:extLst>
  </p:cSld>
  <p:clrMapOvr>
    <a:masterClrMapping/>
  </p:clrMapOvr>
  <mc:AlternateContent xmlns:mc="http://schemas.openxmlformats.org/markup-compatibility/2006" xmlns:p14="http://schemas.microsoft.com/office/powerpoint/2010/main">
    <mc:Choice Requires="p14">
      <p:transition spd="slow" p14:dur="2000" advTm="47880"/>
    </mc:Choice>
    <mc:Fallback xmlns="">
      <p:transition spd="slow" advTm="4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علائم عمده بیماری های چشمی عبارتند از درد، اشک ریزی، عفونت، گل مژه، التهاب مخاط چشم که بهورزان  با گرفتن شرح حال، طبقه بندی و درمان بر اساس دارونامه می توانند مداخلات لازم را به بیماران ارائه دهند و در صورت نیاز بیماران را به سطوح بالاتر ارجاع و پیگیری های لازم را به عمل آورند.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016" end="605.0884"/>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25</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35399"/>
    </mc:Choice>
    <mc:Fallback xmlns="">
      <p:transition spd="slow" advTm="3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r" rtl="1">
              <a:buFont typeface="+mj-lt"/>
              <a:buAutoNum type="arabicPeriod"/>
            </a:pPr>
            <a:r>
              <a:rPr lang="fa-IR" sz="2400" dirty="0">
                <a:cs typeface="B Yagut" panose="00000400000000000000" pitchFamily="2" charset="-78"/>
              </a:rPr>
              <a:t>درمان و مراقبت از بیماران مبتلا به درد یا آزردگی چشم را توضیح دهد</a:t>
            </a:r>
            <a:r>
              <a:rPr lang="en-US" sz="2400" dirty="0">
                <a:cs typeface="B Yagut" panose="00000400000000000000" pitchFamily="2" charset="-78"/>
              </a:rPr>
              <a:t>.</a:t>
            </a:r>
            <a:endParaRPr lang="fa-IR"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با کمک مربی نحوه استفاده از داروهای چشمی را به طور عملی تمرین کنید</a:t>
            </a:r>
            <a:r>
              <a:rPr lang="en-US" sz="2400" dirty="0">
                <a:cs typeface="B Yagut" panose="00000400000000000000" pitchFamily="2" charset="-78"/>
              </a:rPr>
              <a:t>.</a:t>
            </a:r>
            <a:endParaRPr lang="fa-IR"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همراه با مربی و سایر فراگیران بهورزی یک مورد شرح حال و مراقبت و درمان بیمار مبتلا به مشکل چشمی را تمرین کنید.</a:t>
            </a:r>
          </a:p>
          <a:p>
            <a:pPr marL="514350" indent="-514350" algn="r" rtl="1">
              <a:buFont typeface="+mj-lt"/>
              <a:buAutoNum type="arabicPeriod"/>
            </a:pPr>
            <a:r>
              <a:rPr lang="fa-IR" sz="2400" dirty="0">
                <a:cs typeface="B Yagut" panose="00000400000000000000" pitchFamily="2" charset="-78"/>
              </a:rPr>
              <a:t>اقدامات موثر در درمان گل مژه را توضیح دهید</a:t>
            </a:r>
            <a:r>
              <a:rPr lang="en-US" sz="2400" dirty="0">
                <a:cs typeface="B Yagut" panose="00000400000000000000" pitchFamily="2" charset="-78"/>
              </a:rPr>
              <a:t>.</a:t>
            </a:r>
            <a:endParaRPr lang="fa-IR" sz="2400" dirty="0">
              <a:cs typeface="B Yagut" panose="00000400000000000000" pitchFamily="2" charset="-78"/>
            </a:endParaRPr>
          </a:p>
          <a:p>
            <a:pPr marL="0" indent="0" algn="r" rtl="1">
              <a:buNone/>
            </a:pPr>
            <a:endParaRPr lang="fa-IR"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463" end="532.2426"/>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26</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48551"/>
    </mc:Choice>
    <mc:Fallback xmlns="">
      <p:transition spd="slow" advTm="48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r" rtl="1">
              <a:buNone/>
            </a:pPr>
            <a:r>
              <a:rPr lang="fa-IR" sz="2400" dirty="0">
                <a:cs typeface="B Yagut" panose="00000400000000000000" pitchFamily="2" charset="-78"/>
              </a:rPr>
              <a:t>لیتین، الف. </a:t>
            </a:r>
            <a:r>
              <a:rPr lang="fa-IR" sz="2400">
                <a:cs typeface="B Yagut" panose="00000400000000000000" pitchFamily="2" charset="-78"/>
              </a:rPr>
              <a:t>جلد </a:t>
            </a:r>
            <a:r>
              <a:rPr lang="fa-IR" sz="2400" dirty="0">
                <a:cs typeface="B Yagut" panose="00000400000000000000" pitchFamily="2" charset="-78"/>
              </a:rPr>
              <a:t>دوم کتاب جامع سلامت خانواده، تهران، انتشارات تیمورزاده، 1395</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27</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9943"/>
    </mc:Choice>
    <mc:Fallback xmlns="">
      <p:transition spd="slow" advTm="994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a:cs typeface="B Yagut" panose="00000400000000000000" pitchFamily="2" charset="-78"/>
              </a:rPr>
              <a:t>firuzemashayekhi@gmail.com</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28</a:t>
            </a:fld>
            <a:endParaRPr lang="en-US"/>
          </a:p>
        </p:txBody>
      </p:sp>
    </p:spTree>
    <p:extLst>
      <p:ext uri="{BB962C8B-B14F-4D97-AF65-F5344CB8AC3E}">
        <p14:creationId xmlns:p14="http://schemas.microsoft.com/office/powerpoint/2010/main" val="926719389"/>
      </p:ext>
    </p:extLst>
  </p:cSld>
  <p:clrMapOvr>
    <a:masterClrMapping/>
  </p:clrMapOvr>
  <mc:AlternateContent xmlns:mc="http://schemas.openxmlformats.org/markup-compatibility/2006" xmlns:p14="http://schemas.microsoft.com/office/powerpoint/2010/main">
    <mc:Choice Requires="p14">
      <p:transition spd="slow" p14:dur="2000" advTm="8257"/>
    </mc:Choice>
    <mc:Fallback xmlns="">
      <p:transition spd="slow" advTm="82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پس از مطالعه این فصل انتظار می رود بتوانید:</a:t>
            </a:r>
          </a:p>
          <a:p>
            <a:pPr marL="514350" indent="-514350" algn="r" rtl="1">
              <a:buFont typeface="+mj-lt"/>
              <a:buAutoNum type="arabicPeriod"/>
            </a:pPr>
            <a:r>
              <a:rPr lang="fa-IR" sz="2400" dirty="0">
                <a:cs typeface="B Yagut" panose="00000400000000000000" pitchFamily="2" charset="-78"/>
              </a:rPr>
              <a:t>از بیمارمبتلا به مشکلات چشمی به درستی شرح حال</a:t>
            </a:r>
            <a:r>
              <a:rPr lang="en-US" sz="2400" dirty="0">
                <a:cs typeface="B Yagut" panose="00000400000000000000" pitchFamily="2" charset="-78"/>
              </a:rPr>
              <a:t> </a:t>
            </a:r>
            <a:r>
              <a:rPr lang="fa-IR" sz="2400" dirty="0">
                <a:cs typeface="B Yagut" panose="00000400000000000000" pitchFamily="2" charset="-78"/>
              </a:rPr>
              <a:t>بگیرید.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معاینه بیمار مبتلا به مشکلات چشمی را به درستی انجام دهید.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موارد ارجاع فوري و غیر فوري بیماران مبتلا به مشکلات چشمی را بیان نمائید.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آموزش هاي لازم جهت بیماران مبتلا به مشکلات چشمی را شرح</a:t>
            </a:r>
            <a:r>
              <a:rPr lang="en-US" sz="2400" dirty="0">
                <a:cs typeface="B Yagut" panose="00000400000000000000" pitchFamily="2" charset="-78"/>
              </a:rPr>
              <a:t> </a:t>
            </a:r>
            <a:r>
              <a:rPr lang="fa-IR" sz="2400" dirty="0">
                <a:cs typeface="B Yagut" panose="00000400000000000000" pitchFamily="2" charset="-78"/>
              </a:rPr>
              <a:t>دهید.</a:t>
            </a:r>
            <a:endParaRPr lang="en-US" sz="2400" dirty="0">
              <a:cs typeface="B Yagut" panose="00000400000000000000" pitchFamily="2" charset="-78"/>
            </a:endParaRPr>
          </a:p>
          <a:p>
            <a:pPr marL="514350" indent="-514350" algn="r" rtl="1">
              <a:buFont typeface="+mj-lt"/>
              <a:buAutoNum type="arabicPeriod"/>
            </a:pPr>
            <a:r>
              <a:rPr lang="fa-IR" sz="2400" dirty="0">
                <a:cs typeface="B Yagut" panose="00000400000000000000" pitchFamily="2" charset="-78"/>
              </a:rPr>
              <a:t>درمان هاي دارویی بیماران مبتلا به مشکلات چشمی را با استفاده از</a:t>
            </a:r>
            <a:r>
              <a:rPr lang="en-US" sz="2400" dirty="0">
                <a:cs typeface="B Yagut" panose="00000400000000000000" pitchFamily="2" charset="-78"/>
              </a:rPr>
              <a:t> </a:t>
            </a:r>
            <a:r>
              <a:rPr lang="fa-IR" sz="2400" dirty="0">
                <a:cs typeface="B Yagut" panose="00000400000000000000" pitchFamily="2" charset="-78"/>
              </a:rPr>
              <a:t>دارو نامه ذکر نمایید.</a:t>
            </a:r>
          </a:p>
          <a:p>
            <a:pPr marL="514350" indent="-514350" algn="r" rtl="1">
              <a:buFont typeface="+mj-lt"/>
              <a:buAutoNum type="arabicPeriod"/>
            </a:pPr>
            <a:r>
              <a:rPr lang="fa-IR" sz="2400" dirty="0">
                <a:cs typeface="B Yagut" panose="00000400000000000000" pitchFamily="2" charset="-78"/>
              </a:rPr>
              <a:t>نحوه استفاده از داروهای چشمی را توضیح دهید.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3430"/>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3</a:t>
            </a:fld>
            <a:endParaRPr lang="en-US"/>
          </a:p>
        </p:txBody>
      </p:sp>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44209"/>
    </mc:Choice>
    <mc:Fallback xmlns="">
      <p:transition spd="slow" advTm="4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a:xfrm>
            <a:off x="467544" y="1196752"/>
            <a:ext cx="8229600" cy="5040560"/>
          </a:xfrm>
        </p:spPr>
        <p:txBody>
          <a:bodyPr>
            <a:noAutofit/>
          </a:bodyPr>
          <a:lstStyle/>
          <a:p>
            <a:pPr algn="r" rtl="1"/>
            <a:r>
              <a:rPr lang="fa-IR" sz="1600" dirty="0">
                <a:cs typeface="B Yagut" panose="00000400000000000000" pitchFamily="2" charset="-78"/>
              </a:rPr>
              <a:t>مقدمه</a:t>
            </a:r>
          </a:p>
          <a:p>
            <a:pPr algn="r" rtl="1"/>
            <a:r>
              <a:rPr lang="fa-IR" sz="1600" dirty="0">
                <a:cs typeface="B Yagut" panose="00000400000000000000" pitchFamily="2" charset="-78"/>
              </a:rPr>
              <a:t>انواع مشکلات چشمی</a:t>
            </a:r>
          </a:p>
          <a:p>
            <a:pPr algn="r" rtl="1"/>
            <a:r>
              <a:rPr lang="fa-IR" sz="1600" dirty="0">
                <a:cs typeface="B Yagut" panose="00000400000000000000" pitchFamily="2" charset="-78"/>
              </a:rPr>
              <a:t>درد یا آزردگی چشم</a:t>
            </a:r>
          </a:p>
          <a:p>
            <a:pPr algn="r" rtl="1"/>
            <a:r>
              <a:rPr lang="fa-IR" sz="1600" dirty="0">
                <a:cs typeface="B Yagut" panose="00000400000000000000" pitchFamily="2" charset="-78"/>
              </a:rPr>
              <a:t>اشک ریزی یا خشکی</a:t>
            </a:r>
          </a:p>
          <a:p>
            <a:pPr algn="r" rtl="1"/>
            <a:r>
              <a:rPr lang="fa-IR" sz="1600" dirty="0">
                <a:cs typeface="B Yagut" panose="00000400000000000000" pitchFamily="2" charset="-78"/>
              </a:rPr>
              <a:t>ترشح و قرمزی</a:t>
            </a:r>
          </a:p>
          <a:p>
            <a:pPr algn="r" rtl="1"/>
            <a:r>
              <a:rPr lang="fa-IR" sz="1600" dirty="0">
                <a:cs typeface="B Yagut" panose="00000400000000000000" pitchFamily="2" charset="-78"/>
              </a:rPr>
              <a:t>گل مژه</a:t>
            </a:r>
          </a:p>
          <a:p>
            <a:pPr algn="r" rtl="1"/>
            <a:r>
              <a:rPr lang="fa-IR" sz="1600" dirty="0">
                <a:cs typeface="B Yagut" panose="00000400000000000000" pitchFamily="2" charset="-78"/>
              </a:rPr>
              <a:t>جسم خارجی در چشم</a:t>
            </a:r>
          </a:p>
          <a:p>
            <a:pPr algn="r" rtl="1"/>
            <a:r>
              <a:rPr lang="fa-IR" sz="1600" dirty="0">
                <a:cs typeface="B Yagut" panose="00000400000000000000" pitchFamily="2" charset="-78"/>
              </a:rPr>
              <a:t>عفونت خفیف چشم</a:t>
            </a:r>
          </a:p>
          <a:p>
            <a:pPr algn="r" rtl="1"/>
            <a:r>
              <a:rPr lang="fa-IR" sz="1600" dirty="0">
                <a:cs typeface="B Yagut" panose="00000400000000000000" pitchFamily="2" charset="-78"/>
              </a:rPr>
              <a:t> ضربه  به چشم بدون خونریزی و اختلال دید</a:t>
            </a:r>
          </a:p>
          <a:p>
            <a:pPr algn="r" rtl="1"/>
            <a:r>
              <a:rPr lang="fa-IR" sz="1600" dirty="0">
                <a:cs typeface="B Yagut" panose="00000400000000000000" pitchFamily="2" charset="-78"/>
              </a:rPr>
              <a:t>التهاب ملتحمه و مخاط چشم</a:t>
            </a:r>
          </a:p>
          <a:p>
            <a:pPr algn="r" rtl="1"/>
            <a:r>
              <a:rPr lang="fa-IR" sz="1600" dirty="0">
                <a:cs typeface="B Yagut" panose="00000400000000000000" pitchFamily="2" charset="-78"/>
              </a:rPr>
              <a:t>معاینه چشم</a:t>
            </a:r>
          </a:p>
          <a:p>
            <a:pPr algn="r" rtl="1"/>
            <a:r>
              <a:rPr lang="fa-IR" sz="1600" dirty="0">
                <a:cs typeface="B Yagut" panose="00000400000000000000" pitchFamily="2" charset="-78"/>
              </a:rPr>
              <a:t>شرح حال و ارزیابی بیمار مبتلا به مشکلات چشمی</a:t>
            </a:r>
          </a:p>
          <a:p>
            <a:pPr algn="r" rtl="1"/>
            <a:r>
              <a:rPr lang="fa-IR" sz="1600" dirty="0">
                <a:cs typeface="B Yagut" panose="00000400000000000000" pitchFamily="2" charset="-78"/>
              </a:rPr>
              <a:t>طبقه بندی ، تشخیص و درمان بیماران مبتلا به مشکلات چشمی</a:t>
            </a:r>
          </a:p>
          <a:p>
            <a:pPr algn="r" rtl="1"/>
            <a:r>
              <a:rPr lang="fa-IR" sz="1600" dirty="0">
                <a:cs typeface="B Yagut" panose="00000400000000000000" pitchFamily="2" charset="-78"/>
              </a:rPr>
              <a:t>نحوه استفاده از داروهای چشمی</a:t>
            </a:r>
          </a:p>
          <a:p>
            <a:pPr algn="r" rtl="1"/>
            <a:r>
              <a:rPr lang="fa-IR" sz="1600" dirty="0">
                <a:cs typeface="B Yagut" panose="00000400000000000000" pitchFamily="2" charset="-78"/>
              </a:rPr>
              <a:t>خلاصه مطالب و نتیجه گیری</a:t>
            </a:r>
          </a:p>
          <a:p>
            <a:pPr algn="r" rtl="1"/>
            <a:r>
              <a:rPr lang="fa-IR" sz="1600" dirty="0">
                <a:cs typeface="B Yagut" panose="00000400000000000000" pitchFamily="2" charset="-78"/>
              </a:rPr>
              <a:t>پرسش و تمرین</a:t>
            </a:r>
          </a:p>
          <a:p>
            <a:pPr algn="r" rtl="1"/>
            <a:r>
              <a:rPr lang="fa-IR" sz="1600" dirty="0">
                <a:cs typeface="B Yagut" panose="00000400000000000000" pitchFamily="2" charset="-78"/>
              </a:rPr>
              <a:t>فهرست منابع</a:t>
            </a:r>
          </a:p>
        </p:txBody>
      </p:sp>
      <p:sp>
        <p:nvSpPr>
          <p:cNvPr id="5" name="Slide Number Placeholder 4"/>
          <p:cNvSpPr>
            <a:spLocks noGrp="1"/>
          </p:cNvSpPr>
          <p:nvPr>
            <p:ph type="sldNum" sz="quarter" idx="12"/>
          </p:nvPr>
        </p:nvSpPr>
        <p:spPr/>
        <p:txBody>
          <a:bodyPr/>
          <a:lstStyle/>
          <a:p>
            <a:fld id="{6E260466-3987-4E78-8E3E-EC2259A95BEE}" type="slidenum">
              <a:rPr lang="en-US" smtClean="0"/>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53214"/>
    </mc:Choice>
    <mc:Fallback xmlns="">
      <p:transition spd="slow" advTm="5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چشم ها جزء کوچکی از بدن محسوب می شوند ولی نقش عظیمی در زندگی افراد دارند، آن ها ابزاری بی نظیر و استثنایی هستند که قادرند در هر لحظه میلیون ها اطلاعات مجزا، راجع به دنیای اطراف دریافت کنند و با کمک چشم ها شکل، رنگ و حرکت محیط اطراف قابل درک می باشند. هرگونه تغییر در بینایی از جمله تاری دید، دوبینی، دیدن جرقه های نورانی یا نقاط شناور و یا کاهش میدان بینایی جزء مشکلات بینایی محسوب می شود که باید بررسی شوند. </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5</a:t>
            </a:fld>
            <a:endParaRPr lang="en-US"/>
          </a:p>
        </p:txBody>
      </p:sp>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39647"/>
    </mc:Choice>
    <mc:Fallback xmlns="">
      <p:transition spd="slow" advTm="3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انواع مشکلات چشمی</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400" dirty="0">
                <a:cs typeface="B Yagut" panose="00000400000000000000" pitchFamily="2" charset="-78"/>
              </a:rPr>
              <a:t> درد یا آزردگی چشم</a:t>
            </a:r>
          </a:p>
          <a:p>
            <a:pPr algn="r" rtl="1">
              <a:buFont typeface="Wingdings" panose="05000000000000000000" pitchFamily="2" charset="2"/>
              <a:buChar char="v"/>
            </a:pPr>
            <a:r>
              <a:rPr lang="fa-IR" sz="2400" dirty="0">
                <a:cs typeface="B Yagut" panose="00000400000000000000" pitchFamily="2" charset="-78"/>
              </a:rPr>
              <a:t> اشک ریزی یا خشکی چشم</a:t>
            </a:r>
          </a:p>
          <a:p>
            <a:pPr algn="r" rtl="1">
              <a:buFont typeface="Wingdings" panose="05000000000000000000" pitchFamily="2" charset="2"/>
              <a:buChar char="v"/>
            </a:pPr>
            <a:r>
              <a:rPr lang="fa-IR" sz="2400" dirty="0">
                <a:cs typeface="B Yagut" panose="00000400000000000000" pitchFamily="2" charset="-78"/>
              </a:rPr>
              <a:t>ترشح و قرمزی چشم</a:t>
            </a:r>
          </a:p>
          <a:p>
            <a:pPr algn="r" rtl="1">
              <a:buFont typeface="Wingdings" panose="05000000000000000000" pitchFamily="2" charset="2"/>
              <a:buChar char="v"/>
            </a:pPr>
            <a:r>
              <a:rPr lang="fa-IR" sz="2400" dirty="0">
                <a:cs typeface="B Yagut" panose="00000400000000000000" pitchFamily="2" charset="-78"/>
              </a:rPr>
              <a:t> گل مژه</a:t>
            </a:r>
          </a:p>
          <a:p>
            <a:pPr algn="r" rtl="1">
              <a:buFont typeface="Wingdings" panose="05000000000000000000" pitchFamily="2" charset="2"/>
              <a:buChar char="v"/>
            </a:pPr>
            <a:r>
              <a:rPr lang="fa-IR" sz="2400" dirty="0">
                <a:cs typeface="B Yagut" panose="00000400000000000000" pitchFamily="2" charset="-78"/>
              </a:rPr>
              <a:t>وجود جسم خارجی در چشم</a:t>
            </a:r>
          </a:p>
          <a:p>
            <a:pPr algn="r" rtl="1">
              <a:buFont typeface="Wingdings" panose="05000000000000000000" pitchFamily="2" charset="2"/>
              <a:buChar char="v"/>
            </a:pPr>
            <a:r>
              <a:rPr lang="fa-IR" sz="2400" dirty="0">
                <a:cs typeface="B Yagut" panose="00000400000000000000" pitchFamily="2" charset="-78"/>
              </a:rPr>
              <a:t>عفونت خفیف چشم</a:t>
            </a:r>
          </a:p>
          <a:p>
            <a:pPr algn="r" rtl="1">
              <a:buFont typeface="Wingdings" panose="05000000000000000000" pitchFamily="2" charset="2"/>
              <a:buChar char="v"/>
            </a:pPr>
            <a:r>
              <a:rPr lang="fa-IR" sz="2400" dirty="0">
                <a:cs typeface="B Yagut" panose="00000400000000000000" pitchFamily="2" charset="-78"/>
              </a:rPr>
              <a:t> ضربه به چشم بدون خونریزی و اختلال دید</a:t>
            </a:r>
          </a:p>
          <a:p>
            <a:pPr algn="r" rtl="1">
              <a:buFont typeface="Wingdings" panose="05000000000000000000" pitchFamily="2" charset="2"/>
              <a:buChar char="v"/>
            </a:pPr>
            <a:r>
              <a:rPr lang="fa-IR" sz="2400" dirty="0">
                <a:cs typeface="B Yagut" panose="00000400000000000000" pitchFamily="2" charset="-78"/>
              </a:rPr>
              <a:t> التهاب مخاط چشم</a:t>
            </a:r>
          </a:p>
          <a:p>
            <a:pPr marL="0" indent="0" algn="r" rtl="1">
              <a:buNone/>
            </a:pP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31"/>
                </p14:media>
              </p:ext>
            </p:extLst>
          </p:nvPr>
        </p:nvPicPr>
        <p:blipFill>
          <a:blip r:embed="rId4"/>
          <a:stretch>
            <a:fillRect/>
          </a:stretch>
        </p:blipFill>
        <p:spPr>
          <a:xfrm>
            <a:off x="8521700" y="6235700"/>
            <a:ext cx="406400" cy="406400"/>
          </a:xfrm>
          <a:prstGeom prst="rect">
            <a:avLst/>
          </a:prstGeom>
        </p:spPr>
      </p:pic>
      <p:pic>
        <p:nvPicPr>
          <p:cNvPr id="5" name="Picture 4" descr="علت قرمزی چشم ها چیست؟"/>
          <p:cNvPicPr/>
          <p:nvPr/>
        </p:nvPicPr>
        <p:blipFill>
          <a:blip r:embed="rId5">
            <a:extLst>
              <a:ext uri="{28A0092B-C50C-407E-A947-70E740481C1C}">
                <a14:useLocalDpi xmlns:a14="http://schemas.microsoft.com/office/drawing/2010/main" val="0"/>
              </a:ext>
            </a:extLst>
          </a:blip>
          <a:srcRect/>
          <a:stretch>
            <a:fillRect/>
          </a:stretch>
        </p:blipFill>
        <p:spPr bwMode="auto">
          <a:xfrm>
            <a:off x="762000" y="4103914"/>
            <a:ext cx="2428875" cy="1885950"/>
          </a:xfrm>
          <a:prstGeom prst="rect">
            <a:avLst/>
          </a:prstGeom>
          <a:noFill/>
          <a:ln>
            <a:noFill/>
          </a:ln>
        </p:spPr>
      </p:pic>
      <p:sp>
        <p:nvSpPr>
          <p:cNvPr id="6" name="Slide Number Placeholder 5"/>
          <p:cNvSpPr>
            <a:spLocks noGrp="1"/>
          </p:cNvSpPr>
          <p:nvPr>
            <p:ph type="sldNum" sz="quarter" idx="12"/>
          </p:nvPr>
        </p:nvSpPr>
        <p:spPr/>
        <p:txBody>
          <a:bodyPr/>
          <a:lstStyle/>
          <a:p>
            <a:fld id="{6E260466-3987-4E78-8E3E-EC2259A95BEE}" type="slidenum">
              <a:rPr lang="en-US" smtClean="0"/>
              <a:pPr/>
              <a:t>6</a:t>
            </a:fld>
            <a:endParaRPr lang="en-US"/>
          </a:p>
        </p:txBody>
      </p:sp>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20441"/>
    </mc:Choice>
    <mc:Fallback xmlns="">
      <p:transition spd="slow" advTm="2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درد یا آزردگی چشم</a:t>
            </a:r>
          </a:p>
        </p:txBody>
      </p:sp>
      <p:sp>
        <p:nvSpPr>
          <p:cNvPr id="3" name="Content Placeholder 2"/>
          <p:cNvSpPr>
            <a:spLocks noGrp="1"/>
          </p:cNvSpPr>
          <p:nvPr>
            <p:ph idx="1"/>
          </p:nvPr>
        </p:nvSpPr>
        <p:spPr>
          <a:xfrm>
            <a:off x="395536" y="1196752"/>
            <a:ext cx="8229600" cy="4968552"/>
          </a:xfrm>
        </p:spPr>
        <p:txBody>
          <a:bodyPr>
            <a:noAutofit/>
          </a:bodyPr>
          <a:lstStyle/>
          <a:p>
            <a:pPr algn="r" rtl="1">
              <a:buFont typeface="Wingdings" panose="05000000000000000000" pitchFamily="2" charset="2"/>
              <a:buChar char="v"/>
            </a:pPr>
            <a:r>
              <a:rPr lang="fa-IR" sz="2000" dirty="0">
                <a:cs typeface="B Yagut" panose="00000400000000000000" pitchFamily="2" charset="-78"/>
              </a:rPr>
              <a:t>درد ناگهانی چشم همراه با کاهش بینایی ممکن است ناشی از انسداد عروق شبکیه یا جدا شدن شبکیه باشد. درد چشم ممکن است به علل بسیار متغیر و مختلف به وجود آید . سوالات زیر را از بیماري که درد چشم دارد بپرسید :</a:t>
            </a:r>
          </a:p>
          <a:p>
            <a:pPr marL="514350" indent="-514350" algn="r" rtl="1">
              <a:buFont typeface="+mj-lt"/>
              <a:buAutoNum type="arabicPeriod"/>
            </a:pPr>
            <a:r>
              <a:rPr lang="fa-IR" sz="1800" dirty="0">
                <a:cs typeface="B Yagut" panose="00000400000000000000" pitchFamily="2" charset="-78"/>
              </a:rPr>
              <a:t>آیا می توانید درد را توضیح دهید؟</a:t>
            </a:r>
          </a:p>
          <a:p>
            <a:pPr marL="514350" indent="-514350" algn="r" rtl="1">
              <a:buFont typeface="+mj-lt"/>
              <a:buAutoNum type="arabicPeriod"/>
            </a:pPr>
            <a:r>
              <a:rPr lang="fa-IR" sz="1800" dirty="0">
                <a:cs typeface="B Yagut" panose="00000400000000000000" pitchFamily="2" charset="-78"/>
              </a:rPr>
              <a:t>آیا درد ناگهانی ایجاد شده است؟</a:t>
            </a:r>
          </a:p>
          <a:p>
            <a:pPr marL="514350" indent="-514350" algn="r" rtl="1">
              <a:buFont typeface="+mj-lt"/>
              <a:buAutoNum type="arabicPeriod"/>
            </a:pPr>
            <a:r>
              <a:rPr lang="fa-IR" sz="1800" dirty="0">
                <a:cs typeface="B Yagut" panose="00000400000000000000" pitchFamily="2" charset="-78"/>
              </a:rPr>
              <a:t>آیا نور چشم هایتان را اذیت می کند؟</a:t>
            </a:r>
          </a:p>
          <a:p>
            <a:pPr marL="514350" indent="-514350" algn="r" rtl="1">
              <a:buFont typeface="+mj-lt"/>
              <a:buAutoNum type="arabicPeriod"/>
            </a:pPr>
            <a:r>
              <a:rPr lang="fa-IR" sz="1800" dirty="0">
                <a:cs typeface="B Yagut" panose="00000400000000000000" pitchFamily="2" charset="-78"/>
              </a:rPr>
              <a:t> آیا وقتی که پلک می زنید درد دارید؟</a:t>
            </a:r>
          </a:p>
          <a:p>
            <a:pPr marL="514350" indent="-514350" algn="r" rtl="1">
              <a:buFont typeface="+mj-lt"/>
              <a:buAutoNum type="arabicPeriod"/>
            </a:pPr>
            <a:r>
              <a:rPr lang="fa-IR" sz="1800" dirty="0">
                <a:cs typeface="B Yagut" panose="00000400000000000000" pitchFamily="2" charset="-78"/>
              </a:rPr>
              <a:t>آیا سر درد دارید؟</a:t>
            </a:r>
          </a:p>
          <a:p>
            <a:pPr marL="514350" indent="-514350" algn="r" rtl="1">
              <a:buFont typeface="+mj-lt"/>
              <a:buAutoNum type="arabicPeriod"/>
            </a:pPr>
            <a:r>
              <a:rPr lang="fa-IR" sz="1800" dirty="0">
                <a:cs typeface="B Yagut" panose="00000400000000000000" pitchFamily="2" charset="-78"/>
              </a:rPr>
              <a:t>آیا هنگام حرکت چشم درد دارید؟</a:t>
            </a:r>
          </a:p>
          <a:p>
            <a:pPr marL="514350" indent="-514350" algn="r" rtl="1">
              <a:buFont typeface="+mj-lt"/>
              <a:buAutoNum type="arabicPeriod"/>
            </a:pPr>
            <a:r>
              <a:rPr lang="fa-IR" sz="1800" dirty="0">
                <a:cs typeface="B Yagut" panose="00000400000000000000" pitchFamily="2" charset="-78"/>
              </a:rPr>
              <a:t>آیا چشم بیمار ضربه دیده است؟</a:t>
            </a:r>
          </a:p>
          <a:p>
            <a:pPr marL="514350" indent="-514350" algn="r" rtl="1">
              <a:buFont typeface="+mj-lt"/>
              <a:buAutoNum type="arabicPeriod"/>
            </a:pPr>
            <a:r>
              <a:rPr lang="fa-IR" sz="1800" dirty="0">
                <a:cs typeface="B Yagut" panose="00000400000000000000" pitchFamily="2" charset="-78"/>
              </a:rPr>
              <a:t>آیا جسم خارجی مثل سنگ ریزه در چشم فرو رفته است؟</a:t>
            </a:r>
          </a:p>
          <a:p>
            <a:pPr marL="514350" indent="-514350" algn="r" rtl="1">
              <a:buFont typeface="+mj-lt"/>
              <a:buAutoNum type="arabicPeriod"/>
            </a:pPr>
            <a:r>
              <a:rPr lang="fa-IR" sz="1800" dirty="0">
                <a:cs typeface="B Yagut" panose="00000400000000000000" pitchFamily="2" charset="-78"/>
              </a:rPr>
              <a:t>آیا پوست دور چشم قرمز و متورم است؟</a:t>
            </a:r>
          </a:p>
          <a:p>
            <a:pPr marL="514350" indent="-514350" algn="r" rtl="1">
              <a:buFont typeface="+mj-lt"/>
              <a:buAutoNum type="arabicPeriod"/>
            </a:pPr>
            <a:r>
              <a:rPr lang="fa-IR" sz="1800" dirty="0">
                <a:cs typeface="B Yagut" panose="00000400000000000000" pitchFamily="2" charset="-78"/>
              </a:rPr>
              <a:t>آیا احساس خشکی و ناراحتی در چشم (به علت کاهش تولید اشک) می کند؟</a:t>
            </a:r>
          </a:p>
          <a:p>
            <a:pPr marL="514350" indent="-514350" algn="r" rtl="1">
              <a:buFont typeface="+mj-lt"/>
              <a:buAutoNum type="arabicPeriod"/>
            </a:pPr>
            <a:r>
              <a:rPr lang="fa-IR" sz="1800" dirty="0">
                <a:cs typeface="B Yagut" panose="00000400000000000000" pitchFamily="2" charset="-78"/>
              </a:rPr>
              <a:t>آیا در ناحیه اطراف چشم (دور حلقه) درد احساس می کنید؟</a:t>
            </a:r>
          </a:p>
          <a:p>
            <a:pPr marL="0" indent="0" algn="r" rtl="1">
              <a:buNone/>
            </a:pPr>
            <a:r>
              <a:rPr lang="fa-IR" sz="1800" dirty="0">
                <a:cs typeface="B Yagut" panose="00000400000000000000" pitchFamily="2" charset="-78"/>
              </a:rPr>
              <a:t>درد ممکن است به صورت،« سوزش»،« ضربان»، « حساسیت » یا« احساس کشیده شدن » بیان شود.</a:t>
            </a:r>
            <a:endParaRPr lang="en-US" sz="18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373"/>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7</a:t>
            </a:fld>
            <a:endParaRPr lang="en-US"/>
          </a:p>
        </p:txBody>
      </p:sp>
    </p:spTree>
    <p:extLst>
      <p:ext uri="{BB962C8B-B14F-4D97-AF65-F5344CB8AC3E}">
        <p14:creationId xmlns:p14="http://schemas.microsoft.com/office/powerpoint/2010/main" val="1329892806"/>
      </p:ext>
    </p:extLst>
  </p:cSld>
  <p:clrMapOvr>
    <a:masterClrMapping/>
  </p:clrMapOvr>
  <mc:AlternateContent xmlns:mc="http://schemas.openxmlformats.org/markup-compatibility/2006" xmlns:p14="http://schemas.microsoft.com/office/powerpoint/2010/main">
    <mc:Choice Requires="p14">
      <p:transition spd="slow" p14:dur="2000" advTm="71792"/>
    </mc:Choice>
    <mc:Fallback xmlns="">
      <p:transition spd="slow" advTm="7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اشک ریزی یا خشکی چشم</a:t>
            </a:r>
          </a:p>
        </p:txBody>
      </p:sp>
      <p:sp>
        <p:nvSpPr>
          <p:cNvPr id="3" name="Content Placeholder 2"/>
          <p:cNvSpPr>
            <a:spLocks noGrp="1"/>
          </p:cNvSpPr>
          <p:nvPr>
            <p:ph idx="1"/>
          </p:nvPr>
        </p:nvSpPr>
        <p:spPr/>
        <p:txBody>
          <a:bodyPr>
            <a:noAutofit/>
          </a:bodyPr>
          <a:lstStyle/>
          <a:p>
            <a:pPr algn="just" rtl="1">
              <a:buFont typeface="Wingdings" panose="05000000000000000000" pitchFamily="2" charset="2"/>
              <a:buChar char="v"/>
            </a:pPr>
            <a:r>
              <a:rPr lang="fa-IR" sz="2400" dirty="0">
                <a:cs typeface="B Yagut" panose="00000400000000000000" pitchFamily="2" charset="-78"/>
              </a:rPr>
              <a:t>اشک ریزي و خشکی بیش از حد چشم ها یک شکایت شایع است . اشک ریزي غیر طبیعی ممکن است به علت تولید بیش از حد اشک یا انسداد جریان خروجی آن ایجاد گردد و خشکی ناشی از نقص یا اشکال ترشحی در غدد اشکی چشم باشد .</a:t>
            </a:r>
          </a:p>
          <a:p>
            <a:pPr algn="just" rtl="1">
              <a:buFont typeface="Wingdings" panose="05000000000000000000" pitchFamily="2" charset="2"/>
              <a:buChar char="v"/>
            </a:pPr>
            <a:r>
              <a:rPr lang="fa-IR" sz="2400" dirty="0">
                <a:cs typeface="B Yagut" panose="00000400000000000000" pitchFamily="2" charset="-78"/>
              </a:rPr>
              <a:t>ترشح از چشم می تواند آبکی ، موکوئیدي و چرك دار باشد . ترشح آبکی یا موکوئیدي اغلب از حالات آلرژیک یا ویروسی ناشی می شود ؛ در حالی که ترشح چرکی در عفونت هاي باکتریایی دیده می شود. </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534"/>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8</a:t>
            </a:fld>
            <a:endParaRPr lang="en-US"/>
          </a:p>
        </p:txBody>
      </p:sp>
    </p:spTree>
    <p:extLst>
      <p:ext uri="{BB962C8B-B14F-4D97-AF65-F5344CB8AC3E}">
        <p14:creationId xmlns:p14="http://schemas.microsoft.com/office/powerpoint/2010/main" val="4157877930"/>
      </p:ext>
    </p:extLst>
  </p:cSld>
  <p:clrMapOvr>
    <a:masterClrMapping/>
  </p:clrMapOvr>
  <mc:AlternateContent xmlns:mc="http://schemas.openxmlformats.org/markup-compatibility/2006" xmlns:p14="http://schemas.microsoft.com/office/powerpoint/2010/main">
    <mc:Choice Requires="p14">
      <p:transition spd="slow" p14:dur="2000" advTm="43816"/>
    </mc:Choice>
    <mc:Fallback xmlns="">
      <p:transition spd="slow" advTm="4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ترشح و قرمزي چشم </a:t>
            </a:r>
          </a:p>
        </p:txBody>
      </p:sp>
      <p:sp>
        <p:nvSpPr>
          <p:cNvPr id="3" name="Content Placeholder 2"/>
          <p:cNvSpPr>
            <a:spLocks noGrp="1"/>
          </p:cNvSpPr>
          <p:nvPr>
            <p:ph idx="1"/>
          </p:nvPr>
        </p:nvSpPr>
        <p:spPr/>
        <p:txBody>
          <a:bodyPr>
            <a:normAutofit fontScale="70000" lnSpcReduction="20000"/>
          </a:bodyPr>
          <a:lstStyle/>
          <a:p>
            <a:pPr marL="0" indent="0" algn="r" rtl="1">
              <a:buNone/>
            </a:pPr>
            <a:r>
              <a:rPr lang="fa-IR" sz="3800" dirty="0">
                <a:cs typeface="B Yagut" panose="00000400000000000000" pitchFamily="2" charset="-78"/>
              </a:rPr>
              <a:t>علامت قرمزي چشم هم خیلی شایع است . سؤالات زیر را در این رابطه از بیمار بپرسید :</a:t>
            </a:r>
          </a:p>
          <a:p>
            <a:pPr algn="r" rtl="1"/>
            <a:r>
              <a:rPr lang="fa-IR" sz="2900" dirty="0">
                <a:cs typeface="B Yagut" panose="00000400000000000000" pitchFamily="2" charset="-78"/>
              </a:rPr>
              <a:t> آیا صدمه اي به چشم وارد شده است؟</a:t>
            </a:r>
          </a:p>
          <a:p>
            <a:pPr algn="r" rtl="1"/>
            <a:r>
              <a:rPr lang="fa-IR" sz="2900" dirty="0">
                <a:cs typeface="B Yagut" panose="00000400000000000000" pitchFamily="2" charset="-78"/>
              </a:rPr>
              <a:t>آیا بقیه اعضاي خانواده قرمزي چشم دارند؟</a:t>
            </a:r>
          </a:p>
          <a:p>
            <a:pPr algn="r" rtl="1"/>
            <a:r>
              <a:rPr lang="fa-IR" sz="2900" dirty="0">
                <a:cs typeface="B Yagut" panose="00000400000000000000" pitchFamily="2" charset="-78"/>
              </a:rPr>
              <a:t>آیا اخیراً حملات سرفه یا استفراغ داشته اید؟</a:t>
            </a:r>
          </a:p>
          <a:p>
            <a:pPr algn="r" rtl="1"/>
            <a:r>
              <a:rPr lang="fa-IR" sz="2900" dirty="0">
                <a:cs typeface="B Yagut" panose="00000400000000000000" pitchFamily="2" charset="-78"/>
              </a:rPr>
              <a:t>آیا درد چشم داشته اید؟</a:t>
            </a:r>
          </a:p>
          <a:p>
            <a:pPr algn="r" rtl="1"/>
            <a:r>
              <a:rPr lang="fa-IR" sz="2900" dirty="0">
                <a:cs typeface="B Yagut" panose="00000400000000000000" pitchFamily="2" charset="-78"/>
              </a:rPr>
              <a:t>آیا ترشحی وجود دارد؟</a:t>
            </a:r>
          </a:p>
          <a:p>
            <a:pPr algn="r" rtl="1"/>
            <a:r>
              <a:rPr lang="fa-IR" sz="2900" dirty="0">
                <a:cs typeface="B Yagut" panose="00000400000000000000" pitchFamily="2" charset="-78"/>
              </a:rPr>
              <a:t>هنگام معاینه بیمار را در محلی که نور کافی وجود داشته باشد ، قرار دهید . براي معاینه چشم پس</a:t>
            </a:r>
            <a:r>
              <a:rPr lang="en-US" sz="2900" dirty="0">
                <a:cs typeface="B Yagut" panose="00000400000000000000" pitchFamily="2" charset="-78"/>
              </a:rPr>
              <a:t> </a:t>
            </a:r>
            <a:r>
              <a:rPr lang="fa-IR" sz="2900" dirty="0">
                <a:cs typeface="B Yagut" panose="00000400000000000000" pitchFamily="2" charset="-78"/>
              </a:rPr>
              <a:t>از شستن دست ها با یک قطعه گاز استریل می توانید پلک پائینی را پائین و پلک بالایی را بالا بکشید.</a:t>
            </a:r>
          </a:p>
          <a:p>
            <a:pPr marL="0" indent="0" algn="r" rtl="1">
              <a:buNone/>
            </a:pPr>
            <a:r>
              <a:rPr lang="fa-IR" sz="3800" dirty="0">
                <a:cs typeface="B Yagut" panose="00000400000000000000" pitchFamily="2" charset="-78"/>
              </a:rPr>
              <a:t>در تمامی موارد به بیمار رعایت نکات زیر را توصیه کنید :</a:t>
            </a:r>
          </a:p>
          <a:p>
            <a:pPr algn="r" rtl="1"/>
            <a:r>
              <a:rPr lang="fa-IR" sz="2900" dirty="0">
                <a:cs typeface="B Yagut" panose="00000400000000000000" pitchFamily="2" charset="-78"/>
              </a:rPr>
              <a:t>خودداري از دست کاري چشم</a:t>
            </a:r>
          </a:p>
          <a:p>
            <a:pPr algn="r" rtl="1"/>
            <a:r>
              <a:rPr lang="fa-IR" sz="2900" dirty="0">
                <a:cs typeface="B Yagut" panose="00000400000000000000" pitchFamily="2" charset="-78"/>
              </a:rPr>
              <a:t>استفاده از لوازم شخصی</a:t>
            </a:r>
          </a:p>
          <a:p>
            <a:pPr algn="r" rtl="1"/>
            <a:r>
              <a:rPr lang="fa-IR" sz="2900" dirty="0">
                <a:cs typeface="B Yagut" panose="00000400000000000000" pitchFamily="2" charset="-78"/>
              </a:rPr>
              <a:t>محافظت چشم از گرد و غبار</a:t>
            </a:r>
          </a:p>
          <a:p>
            <a:pPr marL="0" indent="0" algn="r" rtl="1">
              <a:buNone/>
            </a:pP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22" end="1117.8616"/>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9</a:t>
            </a:fld>
            <a:endParaRPr lang="en-US"/>
          </a:p>
        </p:txBody>
      </p:sp>
      <p:pic>
        <p:nvPicPr>
          <p:cNvPr id="1026" name="Picture 2" descr="C:\Users\asus\Desktop\عکس\ترشح چشم.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276872"/>
            <a:ext cx="290512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89940"/>
      </p:ext>
    </p:extLst>
  </p:cSld>
  <p:clrMapOvr>
    <a:masterClrMapping/>
  </p:clrMapOvr>
  <mc:AlternateContent xmlns:mc="http://schemas.openxmlformats.org/markup-compatibility/2006" xmlns:p14="http://schemas.microsoft.com/office/powerpoint/2010/main">
    <mc:Choice Requires="p14">
      <p:transition spd="slow" p14:dur="2000" advTm="59333"/>
    </mc:Choice>
    <mc:Fallback xmlns="">
      <p:transition spd="slow" advTm="5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5NN7CDR5NKU2-831-1247</_dlc_DocId>
    <_dlc_DocIdUrl xmlns="1047730d-92e1-4018-9084-d932fd3a7f58">
      <Url>http://www.health.gov.ir/hnd/_layouts/DocIdRedir.aspx?ID=5NN7CDR5NKU2-831-1247</Url>
      <Description>5NN7CDR5NKU2-831-1247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65234D-4D25-42AF-BAB9-8269229F0151}">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2.xml><?xml version="1.0" encoding="utf-8"?>
<ds:datastoreItem xmlns:ds="http://schemas.openxmlformats.org/officeDocument/2006/customXml" ds:itemID="{13F1D76E-945D-4A1C-90F4-2056683270B5}">
  <ds:schemaRefs>
    <ds:schemaRef ds:uri="http://schemas.microsoft.com/sharepoint/v3/contenttype/forms"/>
  </ds:schemaRefs>
</ds:datastoreItem>
</file>

<file path=customXml/itemProps3.xml><?xml version="1.0" encoding="utf-8"?>
<ds:datastoreItem xmlns:ds="http://schemas.openxmlformats.org/officeDocument/2006/customXml" ds:itemID="{39447D42-5963-41ED-A9F2-393BD7216BC5}">
  <ds:schemaRefs>
    <ds:schemaRef ds:uri="http://schemas.microsoft.com/sharepoint/events"/>
  </ds:schemaRefs>
</ds:datastoreItem>
</file>

<file path=customXml/itemProps4.xml><?xml version="1.0" encoding="utf-8"?>
<ds:datastoreItem xmlns:ds="http://schemas.openxmlformats.org/officeDocument/2006/customXml" ds:itemID="{8C61B138-60C0-4FE2-929F-CE02122188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1377</TotalTime>
  <Words>2831</Words>
  <Application>Microsoft Office PowerPoint</Application>
  <PresentationFormat>On-screen Show (4:3)</PresentationFormat>
  <Paragraphs>254</Paragraphs>
  <Slides>28</Slides>
  <Notes>0</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انواع مشکلات چشمی </vt:lpstr>
      <vt:lpstr>درد یا آزردگی چشم</vt:lpstr>
      <vt:lpstr>اشک ریزی یا خشکی چشم</vt:lpstr>
      <vt:lpstr>ترشح و قرمزي چشم </vt:lpstr>
      <vt:lpstr>گل مژه</vt:lpstr>
      <vt:lpstr>گل مژه</vt:lpstr>
      <vt:lpstr> جسم خارجی در چشم</vt:lpstr>
      <vt:lpstr>جسم خارجی در چشم </vt:lpstr>
      <vt:lpstr>عفونت خفیف چشم</vt:lpstr>
      <vt:lpstr> ضربه به چشم بدون خونریزی و اختلال دید</vt:lpstr>
      <vt:lpstr> التهاب ملتحمه و مخاط چشم</vt:lpstr>
      <vt:lpstr>معاینه چشم</vt:lpstr>
      <vt:lpstr>معاینه چشم</vt:lpstr>
      <vt:lpstr>شرح حال و ارزیابی بیمار مبتلا به مشکلات چشمی </vt:lpstr>
      <vt:lpstr>طبقه بندی، تشخیص ودرمان بیماران مبتلا به مشکلات چشمی</vt:lpstr>
      <vt:lpstr>طبقه بندی، تشخیص ودرمان بیماران مبتلا به مشکلات چشمی</vt:lpstr>
      <vt:lpstr>طبقه بندی، تشخیص ودرمان بیماران مبتلا به مشکلات چشمی</vt:lpstr>
      <vt:lpstr>نحوه استفاده از داروهای چشمی </vt:lpstr>
      <vt:lpstr>نحوه استفاده از داروهای چشمی </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446</cp:revision>
  <dcterms:created xsi:type="dcterms:W3CDTF">2020-04-25T05:45:52Z</dcterms:created>
  <dcterms:modified xsi:type="dcterms:W3CDTF">2021-10-20T06:48:48Z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e269da85-1cc7-4f4c-aea5-eee3e2b24728</vt:lpwstr>
  </property>
</Properties>
</file>